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8" r:id="rId6"/>
    <p:sldId id="260" r:id="rId7"/>
    <p:sldId id="269" r:id="rId8"/>
    <p:sldId id="271" r:id="rId9"/>
    <p:sldId id="266" r:id="rId10"/>
    <p:sldId id="262" r:id="rId11"/>
    <p:sldId id="272" r:id="rId12"/>
    <p:sldId id="275" r:id="rId13"/>
    <p:sldId id="274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63" r:id="rId23"/>
    <p:sldId id="283" r:id="rId24"/>
    <p:sldId id="267" r:id="rId25"/>
    <p:sldId id="284" r:id="rId26"/>
    <p:sldId id="26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2F2"/>
    <a:srgbClr val="1B334B"/>
    <a:srgbClr val="F05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56" autoAdjust="0"/>
    <p:restoredTop sz="94660"/>
  </p:normalViewPr>
  <p:slideViewPr>
    <p:cSldViewPr showGuides="1">
      <p:cViewPr>
        <p:scale>
          <a:sx n="89" d="100"/>
          <a:sy n="89" d="100"/>
        </p:scale>
        <p:origin x="-422" y="82"/>
      </p:cViewPr>
      <p:guideLst>
        <p:guide orient="horz" pos="28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190B00-AF3D-4ACD-ACDE-630330470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1CFE79D-95E7-45EB-A00E-A13C20653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697993-D460-435C-9C74-7AAFDC03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75B198E-7C7E-4A35-A289-C7D7DCCB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E55F63B-D0AE-4916-943E-71629096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74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A2B172-000B-4AE9-AB6C-5B3A15EC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597A070-81F1-4920-B6E3-7A700384A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4AD9D9-7CA8-4507-93AB-D51F261F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9BBF06-5175-4DA7-8E90-D0468C3D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1FA7CD-CEF3-4053-9580-9D24A080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C2463A7-BB92-4317-B3BC-98D90E4C4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15BDB53-8C9E-4BE4-81F4-E3B6D0001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7203253-5F3A-4E78-A48F-32CB617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4384F7-722C-4DAE-B4AD-A52518B0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5C5AAC-521E-416A-8686-FA305A82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9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9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="" xmlns:a16="http://schemas.microsoft.com/office/drawing/2014/main" id="{B0B5ED3D-57DE-42ED-BE5C-F21A7B8CA5C6}"/>
              </a:ext>
            </a:extLst>
          </p:cNvPr>
          <p:cNvSpPr/>
          <p:nvPr userDrawn="1"/>
        </p:nvSpPr>
        <p:spPr>
          <a:xfrm>
            <a:off x="8211000" y="1809000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="" xmlns:a16="http://schemas.microsoft.com/office/drawing/2014/main" id="{B809083B-4451-4809-A466-A78693F9AD34}"/>
              </a:ext>
            </a:extLst>
          </p:cNvPr>
          <p:cNvSpPr/>
          <p:nvPr userDrawn="1"/>
        </p:nvSpPr>
        <p:spPr>
          <a:xfrm>
            <a:off x="6874669" y="4686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30BF555C-A518-4231-9DB5-B17F7DC97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38" y="2573338"/>
            <a:ext cx="6442075" cy="164623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A69C7849-E468-4B41-9E10-71060F43909A}"/>
              </a:ext>
            </a:extLst>
          </p:cNvPr>
          <p:cNvSpPr/>
          <p:nvPr userDrawn="1"/>
        </p:nvSpPr>
        <p:spPr>
          <a:xfrm>
            <a:off x="0" y="-10104"/>
            <a:ext cx="9246000" cy="6868103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="" xmlns:a16="http://schemas.microsoft.com/office/drawing/2014/main" id="{E258292F-5689-4D79-9096-85D06BA49B7B}"/>
              </a:ext>
            </a:extLst>
          </p:cNvPr>
          <p:cNvSpPr/>
          <p:nvPr userDrawn="1"/>
        </p:nvSpPr>
        <p:spPr>
          <a:xfrm>
            <a:off x="835155" y="2158894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5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7" y="370235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3429000"/>
            <a:ext cx="12192000" cy="3431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000" y="365125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6266" y="1309573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5298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4149000"/>
            <a:ext cx="8976000" cy="2711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5631" y="375112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373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5184000"/>
            <a:ext cx="3531000" cy="1676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3699451"/>
            <a:ext cx="5758414" cy="257886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726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800" y="3524662"/>
            <a:ext cx="5625000" cy="6688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0"/>
            <a:ext cx="5625000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04000"/>
            <a:ext cx="5758414" cy="5774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800" y="437400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6452CA5-8E82-4F87-9A80-16C5626D64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5125" y="145449"/>
            <a:ext cx="3640875" cy="292172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="" xmlns:a16="http://schemas.microsoft.com/office/drawing/2014/main" id="{A946F59B-B261-4BD0-B083-6D6BBD9636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125" y="145450"/>
            <a:ext cx="3640875" cy="292172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0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96" y="3429000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49000"/>
            <a:ext cx="5445000" cy="5729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775" y="4368338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7CD30468-55AD-4246-A300-DB7B0F0017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30600" y="234001"/>
            <a:ext cx="8325400" cy="27901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85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4681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4681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6000" y="375112"/>
            <a:ext cx="6299999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469414" y="4149000"/>
            <a:ext cx="8506586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4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882B2-034B-4145-B484-AAA1AE8C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D8F6E3-9820-406F-9F7D-BCD3D286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B31CFE-D3EB-4BCC-8C1F-B5DDF7BE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4389A23-67AB-42B8-B4A6-CD29D8C4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1C6045-8D36-40A1-9C6D-DE87FB64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09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6096000" cy="6860032"/>
          </a:xfrm>
          <a:prstGeom prst="rect">
            <a:avLst/>
          </a:prstGeom>
          <a:solidFill>
            <a:srgbClr val="1B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323493"/>
            <a:ext cx="5625000" cy="668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479" y="1262831"/>
            <a:ext cx="5625000" cy="527167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AE8A562-A25C-4DC8-BAC6-CCC0577579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063" y="323850"/>
            <a:ext cx="5603875" cy="63896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317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3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BA733B-B67F-4D0F-8770-03412A88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DDA85B-AADA-46ED-A5AA-D35A66798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C605E36-6CBE-4FA4-96E5-C97C6419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4D25396-54DE-492D-9359-B5E63574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D3534F-0A7F-483E-8DA7-21E0E224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1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A8576-22B7-495B-9176-BD790D97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0357B8-EB67-4372-88B4-88FCFF7EF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DC497D8-0B03-4691-A215-F5362C364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862F708-3C4F-42A3-B17E-652DA52C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757200E-933C-4827-8F9D-FB5E96AE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67BC222-F9DF-4207-B43E-B479B536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5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733213-AAC6-4A1B-8698-2A85AC7A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C417D5D-6E03-4713-8925-FDCABA499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C9B58B-7B36-4EED-BF73-CE412A409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D84CA64-D965-410A-A22A-95F39E31D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6169F5F-0DFF-4F48-8341-6A2030A8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018E87D-5DB1-4212-99CF-FEC09BE8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E583665-14A3-443C-A678-21B4B04C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BDED1F4-5815-43E8-8292-D644388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8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13576-431C-4B09-BE4C-4EEF3B49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7EDF2B8-07FE-4363-894B-DDC16E10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928BB28-F4BD-4C23-9A0A-C8721DED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3742E95-FD50-4CB1-8087-8075551A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5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A5E687E-9290-434A-B9E3-66F44D50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757BE17-C727-41FA-9CE8-470F7937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CFFE86D-1A1C-46FE-ABEC-8D0D881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9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76A1A-2738-4B63-8FB7-6FADAE40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AAE921-524E-4189-B3A7-56763160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C627E12-8D6F-4DCA-A420-023E353B4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86BE03-035D-46A4-8C21-2563A253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4DFDB8-B752-4066-9AA7-E4428B91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9BBE450-BDAC-4239-BF11-4AD912A2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29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51647D-B164-4F72-A5EE-B230808B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98A3904-E15C-44A8-A376-F79C68BDA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7B2AC89-146D-484D-BCEE-4426EC57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D3BA88C-C8EB-41F4-9412-0F32B393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18D5E48-2C13-4EE4-ADCD-A1D573E1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8E3DBC-1A08-44C9-84DA-15A2D7CE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C3EB23-0574-4CE6-BFEA-CC4DC7FD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31F8A9A-C586-4CD8-962C-D78C7D7C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D3A135-84B4-404B-AEE2-C6066B294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BA84-997D-4080-B10C-1A0B4B33C577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329958-3F0E-49D3-AB72-A2802AAD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087078-49A2-4F1A-832C-0E14981C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="" xmlns:a16="http://schemas.microsoft.com/office/drawing/2014/main" id="{FDBE6CBF-8F53-497F-9017-32C565AD5EA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7" r:id="rId13"/>
    <p:sldLayoutId id="2147483660" r:id="rId14"/>
    <p:sldLayoutId id="2147483661" r:id="rId15"/>
    <p:sldLayoutId id="2147483662" r:id="rId16"/>
    <p:sldLayoutId id="2147483670" r:id="rId17"/>
    <p:sldLayoutId id="2147483663" r:id="rId18"/>
    <p:sldLayoutId id="2147483664" r:id="rId19"/>
    <p:sldLayoutId id="2147483665" r:id="rId20"/>
    <p:sldLayoutId id="214748366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01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D835DF8-ACB6-4ED8-BDE7-416BEA3D63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0" y="0"/>
            <a:ext cx="6906000" cy="6858000"/>
          </a:xfrm>
        </p:spPr>
      </p:pic>
      <p:sp>
        <p:nvSpPr>
          <p:cNvPr id="8" name="Текст 20">
            <a:extLst>
              <a:ext uri="{FF2B5EF4-FFF2-40B4-BE49-F238E27FC236}">
                <a16:creationId xmlns=""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=""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0"/>
            <a:ext cx="8481000" cy="6858000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=""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56000" y="2538947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86000" y="5069053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=""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531845" y="2189053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09" l="0" r="99375"/>
                    </a14:imgEffect>
                    <a14:imgEffect>
                      <a14:sharpenSoften amount="3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00" y="144867"/>
            <a:ext cx="878448" cy="8626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580233" y="2698288"/>
            <a:ext cx="6369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Мемлекет басшысы Қ.К.Тоқаевтың Ұлттық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құрылтайдың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отырысында берген тапсырмаларын талқылау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жөніндегі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шақырылған Алматы облысы Қоғамдық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кеңесінің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көшпелі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отырысының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БАҒДАРЛАМАСЫ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701" y1="18984" x2="18701" y2="18984"/>
                        <a14:foregroundMark x1="19249" y1="18984" x2="34664" y2="9844"/>
                        <a14:foregroundMark x1="19797" y1="13828" x2="4460" y2="50234"/>
                        <a14:foregroundMark x1="3286" y1="55937" x2="30673" y2="88984"/>
                        <a14:foregroundMark x1="9546" y1="69609" x2="19797" y2="82734"/>
                        <a14:foregroundMark x1="34038" y1="90078" x2="69405" y2="92969"/>
                        <a14:foregroundMark x1="65415" y1="92969" x2="90532" y2="74141"/>
                        <a14:foregroundMark x1="90532" y1="74141" x2="93897" y2="45156"/>
                        <a14:foregroundMark x1="87637" y1="24063" x2="67136" y2="11016"/>
                        <a14:foregroundMark x1="85368" y1="20625" x2="61972" y2="5859"/>
                        <a14:foregroundMark x1="66588" y1="11563" x2="42645" y2="7578"/>
                        <a14:foregroundMark x1="60329" y1="4688" x2="36933" y2="3594"/>
                        <a14:foregroundMark x1="8451" y1="48516" x2="7277" y2="58203"/>
                        <a14:foregroundMark x1="87089" y1="19531" x2="98513" y2="4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44000"/>
            <a:ext cx="861316" cy="8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0696"/>
      </p:ext>
    </p:extLst>
  </p:cSld>
  <p:clrMapOvr>
    <a:masterClrMapping/>
  </p:clrMapOvr>
  <p:transition spd="slow" advTm="56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D6576CC0-B6A1-41BD-81ED-0811BF05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Қақпақ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77042425-9E3B-4718-AD63-24D5DDABA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48" y="952009"/>
            <a:ext cx="6336332" cy="3284474"/>
          </a:xfrm>
        </p:spPr>
        <p:txBody>
          <a:bodyPr>
            <a:normAutofit fontScale="70000" lnSpcReduction="2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Суармалы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жерлерді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сумен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ету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каналдар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су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тоспалары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тиісті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деңгейде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Ағын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судың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тарифі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қымбаттап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шаруаларға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қиындық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тудырып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•Мал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жайылымы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жетіспейді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ветеринариялық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пункттер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Ветеринариялық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қызмет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сапасын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инфрақұрылымды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жаңғырту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•Сарыжаз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ауылында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заманауи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жәрдем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пунктін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ашу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Ауданда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жәрдем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көліктері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ескі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жеткіліксіз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аурухананың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нашар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құжаттары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дайын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жөндеуге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қаржы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фельдшерлік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пункттердің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сапасы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сын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көтермейді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1DA1F3B-1D8A-4C29-BE26-73DBFD55B578}"/>
              </a:ext>
            </a:extLst>
          </p:cNvPr>
          <p:cNvSpPr/>
          <p:nvPr/>
        </p:nvSpPr>
        <p:spPr>
          <a:xfrm>
            <a:off x="61647" y="4149000"/>
            <a:ext cx="7474353" cy="184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AA9AD49-8342-4919-828F-4D5E947B52AB}"/>
              </a:ext>
            </a:extLst>
          </p:cNvPr>
          <p:cNvSpPr txBox="1"/>
          <p:nvPr/>
        </p:nvSpPr>
        <p:spPr>
          <a:xfrm>
            <a:off x="810223" y="4018944"/>
            <a:ext cx="313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4310825" y="4194337"/>
            <a:ext cx="337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қызметкерлердің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жауапкершілігі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қадағалау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Бюджетті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игеру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нысандардың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сапасына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қоғам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орнату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маңызды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Ауданға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бөлінген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техниканың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жоғалуы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фактісі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алған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•Су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арналарының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күтімсіздігі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су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тасқынына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қауіп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төндіреді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0488218-E861-4144-A3F8-1EADB0F8DEB7}"/>
              </a:ext>
            </a:extLst>
          </p:cNvPr>
          <p:cNvSpPr/>
          <p:nvPr/>
        </p:nvSpPr>
        <p:spPr>
          <a:xfrm>
            <a:off x="786000" y="4370954"/>
            <a:ext cx="3150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Балабақшадағы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тамақтануына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баса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май,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өнімдерін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қосу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	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Атақты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тұлғаларға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И.Бахтия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көше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ономастикалық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тізімге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ілінбеу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себебінен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шешілмей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AC4B3C8-346F-458A-8B49-7EF2604C9252}"/>
              </a:ext>
            </a:extLst>
          </p:cNvPr>
          <p:cNvSpPr txBox="1"/>
          <p:nvPr/>
        </p:nvSpPr>
        <p:spPr>
          <a:xfrm>
            <a:off x="201000" y="4436538"/>
            <a:ext cx="67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1E68704-645E-47B3-B726-393C18C1C597}"/>
              </a:ext>
            </a:extLst>
          </p:cNvPr>
          <p:cNvSpPr txBox="1"/>
          <p:nvPr/>
        </p:nvSpPr>
        <p:spPr>
          <a:xfrm>
            <a:off x="3839734" y="4468525"/>
            <a:ext cx="67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25" y="20933"/>
            <a:ext cx="4140000" cy="630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65" y="15600"/>
            <a:ext cx="1372935" cy="1872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00" y="1984687"/>
            <a:ext cx="1769906" cy="239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0" y="3847686"/>
            <a:ext cx="2066547" cy="297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00" y="4036588"/>
            <a:ext cx="1954814" cy="27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AA9AD49-8342-4919-828F-4D5E947B52AB}"/>
              </a:ext>
            </a:extLst>
          </p:cNvPr>
          <p:cNvSpPr txBox="1"/>
          <p:nvPr/>
        </p:nvSpPr>
        <p:spPr>
          <a:xfrm>
            <a:off x="3531000" y="3865056"/>
            <a:ext cx="313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басқару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1" name="Заголовок 5">
            <a:extLst>
              <a:ext uri="{FF2B5EF4-FFF2-40B4-BE49-F238E27FC236}">
                <a16:creationId xmlns="" xmlns:a16="http://schemas.microsoft.com/office/drawing/2014/main" id="{D6576CC0-B6A1-41BD-81ED-0811BF05721B}"/>
              </a:ext>
            </a:extLst>
          </p:cNvPr>
          <p:cNvSpPr txBox="1">
            <a:spLocks/>
          </p:cNvSpPr>
          <p:nvPr/>
        </p:nvSpPr>
        <p:spPr>
          <a:xfrm>
            <a:off x="201000" y="5994000"/>
            <a:ext cx="7560000" cy="929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Саяси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кеңестерді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жасақтауды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мәслихат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бейтарап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комиссия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асыруы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Сайлаулар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әділ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өтуі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сайланушыларға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жәшік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қою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тіл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мәртебесін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көтеру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атауын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қазақи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атауға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өзгерту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көтерілді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Шет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елден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келген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қандастарды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шаралары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жетіспейді</a:t>
            </a:r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endParaRPr lang="ru-RU" sz="1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"/>
    </mc:Choice>
    <mc:Fallback>
      <p:transition spd="slow" advTm="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119" y="459000"/>
            <a:ext cx="6045213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kk-K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ңбекшіқазақ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03.06.2025жыл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" y="63969"/>
            <a:ext cx="5220736" cy="391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1940" y="1269000"/>
            <a:ext cx="4982201" cy="585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көтерген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D172F6-5221-420F-8E26-ACC0484778F5}"/>
              </a:ext>
            </a:extLst>
          </p:cNvPr>
          <p:cNvSpPr txBox="1"/>
          <p:nvPr/>
        </p:nvSpPr>
        <p:spPr>
          <a:xfrm>
            <a:off x="7736996" y="1944000"/>
            <a:ext cx="441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Көпбалалы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тұрмысы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отбасылардың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балалары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білімде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үздік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алайда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отбасының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өте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нашар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Мұндай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отбасыларға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деңгейде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көрсету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тетіктерін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қарастыру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6544757" y="3654415"/>
            <a:ext cx="24988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Көлік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инфрақұрылымы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Бұрынғы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автостанциялар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жойылған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автобустар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тұрақ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автостанция салу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тұрақ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орнату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9563041" y="3585165"/>
            <a:ext cx="28329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инфрақұрылымы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Кей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мектептердің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сын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көтермейді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оқуын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лайықсыз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ғимараттарда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жалғастыруда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салу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қажеттілігі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6428483" y="5456528"/>
            <a:ext cx="51355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Жастарды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жұмыспен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Жасыл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Ел»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бағдарламасын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қайта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жандандырып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жастарды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уақытша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жұмыспен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09A324AC-0710-498D-9B89-070332B665AE}"/>
              </a:ext>
            </a:extLst>
          </p:cNvPr>
          <p:cNvSpPr/>
          <p:nvPr/>
        </p:nvSpPr>
        <p:spPr>
          <a:xfrm rot="2689455">
            <a:off x="5860639" y="3918466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75820" y="39690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9024777" y="3928978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9039958" y="39795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5726681" y="5258016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5763213" y="53085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0" y="3654415"/>
            <a:ext cx="2343262" cy="282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62" y="3628641"/>
            <a:ext cx="2381491" cy="28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00" y="644050"/>
            <a:ext cx="2201241" cy="2941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56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2"/>
    </mc:Choice>
    <mc:Fallback>
      <p:transition spd="slow" advTm="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C044C6F-8177-4911-85FD-2E270C2A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67" y="3006587"/>
            <a:ext cx="5625000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Шелек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04.06.2025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6FB3AF9-3C87-43EB-9C34-62219ACE2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0"/>
            <a:ext cx="4330734" cy="577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C4EE845B-A861-4D7E-9F25-9688F84C9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085" y="4740183"/>
            <a:ext cx="5625000" cy="2114550"/>
          </a:xfrm>
        </p:spPr>
        <p:txBody>
          <a:bodyPr>
            <a:normAutofit/>
          </a:bodyPr>
          <a:lstStyle/>
          <a:p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Инженерлік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жүйелер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құрылыс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сапасы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Газон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жабындысы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сапасыз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төселген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желім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қабаты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ажырауда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қайта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жөндеу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қажеттілігі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туындауы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.– Канализация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жүйесі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күрделі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жөндеу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толық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ауыстырылмаған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Құбырлар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шешілмеген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каналдарды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тазалауға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қаражатынан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ақша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жинауға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мәжбүр</a:t>
            </a:r>
            <a:r>
              <a:rPr lang="ru-RU" sz="2000" dirty="0"/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72D0B9-877D-4A78-9025-A564DF48D6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3654000"/>
            <a:ext cx="2490310" cy="292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0136B-2780-4746-8C72-FD9D4FC530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3744000"/>
            <a:ext cx="2430963" cy="292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00" y="0"/>
            <a:ext cx="1988585" cy="234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000" y="0"/>
            <a:ext cx="1890000" cy="234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66" y="21000"/>
            <a:ext cx="1797500" cy="18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29" y="1899000"/>
            <a:ext cx="2381604" cy="288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219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8"/>
    </mc:Choice>
    <mc:Fallback>
      <p:transition spd="slow" advTm="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119" y="459000"/>
            <a:ext cx="6045213" cy="668887"/>
          </a:xfrm>
        </p:spPr>
        <p:txBody>
          <a:bodyPr>
            <a:noAutofit/>
          </a:bodyPr>
          <a:lstStyle/>
          <a:p>
            <a:pPr algn="ctr"/>
            <a:r>
              <a:rPr lang="kk-K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арасай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05.06.2025жыл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4" y="81036"/>
            <a:ext cx="2728650" cy="391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1581" y="1224001"/>
            <a:ext cx="5625000" cy="1170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көтерген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ұсыныстары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7401000" y="2404761"/>
            <a:ext cx="466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Заңсыз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құрылыстар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заңсыз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салынған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нысандар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кафелер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 бар.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Оларға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нақты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орган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заңсыз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салынса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да, шара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қолданылмайды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7262449" y="3752701"/>
            <a:ext cx="412784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көлік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қозғалысы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БАКАД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сапалы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салынғанымен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тарылып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кептеліс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алуда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Елтай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ауылындағы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бұрылыс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өте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қауіпті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жолды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түзету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Жанында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өміріне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қауіп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төнуде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Тротуарларды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қысқартуға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қарсылық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бар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қауіпсіздігіне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кері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75820" y="39690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0B219379-28BC-4F58-A12D-861A2FBD1959}"/>
              </a:ext>
            </a:extLst>
          </p:cNvPr>
          <p:cNvSpPr/>
          <p:nvPr/>
        </p:nvSpPr>
        <p:spPr>
          <a:xfrm rot="2689455">
            <a:off x="5879396" y="5242783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894577" y="5293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6694605" y="3886824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3056536"/>
            <a:ext cx="2745000" cy="3952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37" y="100022"/>
            <a:ext cx="3704882" cy="591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0" y="3439777"/>
            <a:ext cx="2566394" cy="327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6694605" y="2599060"/>
            <a:ext cx="470418" cy="47041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7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4"/>
    </mc:Choice>
    <mc:Fallback>
      <p:transition spd="slow" advTm="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C044C6F-8177-4911-85FD-2E270C2A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000" y="684000"/>
            <a:ext cx="5625000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Береке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06.06.2025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6FB3AF9-3C87-43EB-9C34-62219ACE2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3" y="0"/>
            <a:ext cx="4693087" cy="678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C4EE845B-A861-4D7E-9F25-9688F84C9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1000" y="1719000"/>
            <a:ext cx="5625000" cy="21145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Су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Канал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толығымен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қоршалып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жекеменшікке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өтіп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кеткен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Кафе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секілді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бизнес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иелері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шаруаларға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алуға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бермей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Каналды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болашақ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ұрпақ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маңызды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оны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заңдастыру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реттеу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="" xmlns:a16="http://schemas.microsoft.com/office/drawing/2014/main" id="{C4EE845B-A861-4D7E-9F25-9688F84C9A6E}"/>
              </a:ext>
            </a:extLst>
          </p:cNvPr>
          <p:cNvSpPr txBox="1">
            <a:spLocks/>
          </p:cNvSpPr>
          <p:nvPr/>
        </p:nvSpPr>
        <p:spPr>
          <a:xfrm>
            <a:off x="6006000" y="3834000"/>
            <a:ext cx="5625000" cy="211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Инфрақұрылым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электрмен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жиналыс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өткізуге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телімдері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жекенің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иелігінде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нақты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шешім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қабылданбай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.– Кей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кәсіпкерлердің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техникасы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электр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кернеуінің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(ток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скачогы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тұрақсыздығынан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істен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жауапкершілік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қарастырылуы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5770790" y="1591425"/>
            <a:ext cx="470418" cy="47041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5770791" y="3661425"/>
            <a:ext cx="470418" cy="47041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5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"/>
    </mc:Choice>
    <mc:Fallback>
      <p:transition spd="slow" advTm="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434" y="684000"/>
            <a:ext cx="6045213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Жамбыл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09.06.2025жыл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0" y="234000"/>
            <a:ext cx="4793674" cy="642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1000" y="1134000"/>
            <a:ext cx="4030581" cy="10350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көтерген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8803494" y="1989000"/>
            <a:ext cx="320889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жастарды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үйірмелер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кружоктар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өнер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орталықтары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Бос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уақытты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өткізуге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пәнін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тәжірибелік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бағытта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күшейту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оқушыларды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кәсіпке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баулу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маңызды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аяқ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киім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тігу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қолөнер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9132384" y="4256355"/>
            <a:ext cx="288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көзі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аз (тек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емхана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сондықтан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мал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ұстауға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шектеу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қоймау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Сиыр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қойға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рұқсат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шектелмей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жайылым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шешілуі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8218426" y="3353353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8244283" y="340389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8341999" y="4842673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8367856" y="48763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51" y="459000"/>
            <a:ext cx="2561849" cy="26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00" y="3182042"/>
            <a:ext cx="3060000" cy="353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63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1"/>
    </mc:Choice>
    <mc:Fallback>
      <p:transition spd="slow" advTm="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D6576CC0-B6A1-41BD-81ED-0811BF05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467" y="268813"/>
            <a:ext cx="4681065" cy="668887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Шиен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77042425-9E3B-4718-AD63-24D5DDABA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81867" y="1359000"/>
            <a:ext cx="4681065" cy="2114550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10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сотық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жеткіліксіз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не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үй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бақша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біреуін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пайдалануға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тұрғындары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телімінің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көлемін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ұлғайту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мүмкіндігі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қарастырылуы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1DA1F3B-1D8A-4C29-BE26-73DBFD55B578}"/>
              </a:ext>
            </a:extLst>
          </p:cNvPr>
          <p:cNvSpPr/>
          <p:nvPr/>
        </p:nvSpPr>
        <p:spPr>
          <a:xfrm>
            <a:off x="61647" y="4149000"/>
            <a:ext cx="8914353" cy="184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5122856" y="4236157"/>
            <a:ext cx="27731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басқару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әкімі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қызметіне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жағдайды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жақсы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білетін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ел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сенетін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азаматты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сайлау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" y="268813"/>
            <a:ext cx="4140000" cy="50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00" y="3518903"/>
            <a:ext cx="2379133" cy="278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33" y="1044000"/>
            <a:ext cx="2430000" cy="293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4149000"/>
            <a:ext cx="2226256" cy="263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56" y="3606006"/>
            <a:ext cx="2695600" cy="317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00" y="4149000"/>
            <a:ext cx="2287835" cy="270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140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5"/>
    </mc:Choice>
    <mc:Fallback>
      <p:transition spd="slow" advTm="1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262" y="279000"/>
            <a:ext cx="3978230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</a:t>
            </a:r>
            <a:r>
              <a:rPr lang="kk-K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ғар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19.06.2025жыл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" y="63969"/>
            <a:ext cx="5220736" cy="391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5666" y="729000"/>
            <a:ext cx="3340749" cy="5850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көтерген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6542663" y="3474000"/>
            <a:ext cx="56493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Спорт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саясаты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Ауданда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стадион, бассейн,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спорттық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кешендер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маскүнемдік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нашақорлық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өз-өзіне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жұмсау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секілді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проблемаларға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әкеліп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Паралимпиадаға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қатысатын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спортшылар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спорт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кешені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Буллингке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құрылған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ұйым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жұмысы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облыс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деңгейінде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тапса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Әсіресе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кибербуллинг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өзекті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9614688" y="4843601"/>
            <a:ext cx="258395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экология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мәселелері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маңындағы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сайлар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сатылып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құбырлар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тартылып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заңсыздыққа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күмән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Табиғи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аймақтарды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сақтап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қалу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талабы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Қоқыс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төгудің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жүйесіздігі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көгалдандырудың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болмауы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апат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қаупін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туындатып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Жасыл-желекті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қорғау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табиғатын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гүлдендіру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басты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міндет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Құзырлы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органдар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заңбұзушылықтарға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шара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қолдануы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тиіс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09A324AC-0710-498D-9B89-070332B665AE}"/>
              </a:ext>
            </a:extLst>
          </p:cNvPr>
          <p:cNvSpPr/>
          <p:nvPr/>
        </p:nvSpPr>
        <p:spPr>
          <a:xfrm rot="2689455">
            <a:off x="5860639" y="3918466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75820" y="39690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02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894577" y="5293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9039958" y="39795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9040196" y="5242782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9055377" y="52933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03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" y="3979521"/>
            <a:ext cx="2343262" cy="279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62" y="4056844"/>
            <a:ext cx="2381491" cy="28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1" y="4700715"/>
            <a:ext cx="1818524" cy="215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00" y="4960082"/>
            <a:ext cx="2108246" cy="189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00" y="729000"/>
            <a:ext cx="2423925" cy="293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99" y="1173408"/>
            <a:ext cx="1440000" cy="208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 txBox="1">
            <a:spLocks/>
          </p:cNvSpPr>
          <p:nvPr/>
        </p:nvSpPr>
        <p:spPr>
          <a:xfrm>
            <a:off x="7396125" y="1647778"/>
            <a:ext cx="3340749" cy="1421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Тарихи-мәдени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мұра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басқару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Талхиз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саябағының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штаты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Есікке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беріліп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кеткен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Саябақ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Талғар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ауданына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қайтарылып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жұмысқа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орналасуы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5523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3"/>
    </mc:Choice>
    <mc:Fallback>
      <p:transition spd="slow" advTm="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D6576CC0-B6A1-41BD-81ED-0811BF05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753" y="189000"/>
            <a:ext cx="4627349" cy="668887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Жаналы</a:t>
            </a:r>
            <a:r>
              <a:rPr lang="kk-K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77042425-9E3B-4718-AD63-24D5DDABA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6001" y="819000"/>
            <a:ext cx="5175000" cy="2654550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инфрақұрылым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салынбаған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Балабақша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жетіспейді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Көпбалалы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аналар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жұмысқа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шыға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алмай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балабақшаларға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субсидия беру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мәселесін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қарау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Инженерлік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инфрақұрылым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тұрғын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үй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1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жарықты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Еңбекшіқазақ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ауданынан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Электрмен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Талғар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желісі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асса,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болар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Мүгедектер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жүре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алмайтын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көшелер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бағытта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инклюзивті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1DA1F3B-1D8A-4C29-BE26-73DBFD55B578}"/>
              </a:ext>
            </a:extLst>
          </p:cNvPr>
          <p:cNvSpPr/>
          <p:nvPr/>
        </p:nvSpPr>
        <p:spPr>
          <a:xfrm>
            <a:off x="61647" y="4149000"/>
            <a:ext cx="8914353" cy="184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4558088" y="4178118"/>
            <a:ext cx="4597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Мәдениет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тарихи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жады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Қуғын-сүргінге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ұшырағандар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еске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алынатын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саябақта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мәдениет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үйі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мамырда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өтетін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шараға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Тіл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саясаты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аударма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сапасы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Көше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атаулары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көрнекі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ақпараттарда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аударма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қателері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тілінің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мәртебесін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көтеру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дұрыс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қолданылуын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қадағалау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2" y="268813"/>
            <a:ext cx="3763635" cy="50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54" y="1044000"/>
            <a:ext cx="2180357" cy="293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99" y="4329000"/>
            <a:ext cx="2470469" cy="263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00" y="3617806"/>
            <a:ext cx="2380658" cy="317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97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9"/>
    </mc:Choice>
    <mc:Fallback>
      <p:transition spd="slow" advTm="1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000" y="369000"/>
            <a:ext cx="6045213" cy="668887"/>
          </a:xfrm>
        </p:spPr>
        <p:txBody>
          <a:bodyPr>
            <a:noAutofit/>
          </a:bodyPr>
          <a:lstStyle/>
          <a:p>
            <a:pPr algn="ctr"/>
            <a:r>
              <a:rPr lang="kk-K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Балқаш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26.06.2025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7280386" y="1839793"/>
            <a:ext cx="4815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Камзин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Бақытжан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мүшесі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Ауданда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өндіріс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орындарының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болмауы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салдарынан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қалаға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кетіп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саны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азайып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тығыздық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коэффиценті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төмендеп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Соның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салдарынан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саласына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бөлінетін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қаржы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азайған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Дәрігерлердің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жалақысы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жерлерге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мамандар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келмейді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кадр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тапшылығы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бар.–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жәрдем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көліктері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ескі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жетіспейді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Шекара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маңындағы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шалғай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аудандарға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көрсету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облыстық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деңгейде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бағдарлама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тығыздығын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органдарға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жеткізу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6861000" y="4610602"/>
            <a:ext cx="506539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Оразбаев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Ғалымжан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әкімінің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орынбасары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тұрақтамай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әскери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борышты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өтеуші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саны аз.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мәселені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заңнамалық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реттеу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ынталандыру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тетіктерін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қарастыру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Бұрынғы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кеңестік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тәжірибе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таулы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аймақта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азаматтарға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еңбекақыға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үстеме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төленетін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Осыны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қалпына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келтіру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халқына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болар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0B219379-28BC-4F58-A12D-861A2FBD1959}"/>
              </a:ext>
            </a:extLst>
          </p:cNvPr>
          <p:cNvSpPr/>
          <p:nvPr/>
        </p:nvSpPr>
        <p:spPr>
          <a:xfrm rot="2689455">
            <a:off x="6558758" y="3403434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6593437" y="345397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01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6149579" y="5042727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6175436" y="50722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02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4" name="Рисунок 2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6" y="126067"/>
            <a:ext cx="5946755" cy="446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25" y="3638642"/>
            <a:ext cx="2087552" cy="321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47" y="459000"/>
            <a:ext cx="1722105" cy="262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0" y="3345356"/>
            <a:ext cx="235124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00" y="3776682"/>
            <a:ext cx="2093643" cy="273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 txBox="1">
            <a:spLocks/>
          </p:cNvSpPr>
          <p:nvPr/>
        </p:nvSpPr>
        <p:spPr>
          <a:xfrm>
            <a:off x="7300519" y="1147322"/>
            <a:ext cx="4704900" cy="6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көтерген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0564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2"/>
    </mc:Choice>
    <mc:Fallback>
      <p:transition spd="slow" advTm="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D2DFA90-1C90-4140-BC6D-B7EC613F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324000"/>
            <a:ext cx="5625000" cy="668887"/>
          </a:xfrm>
        </p:spPr>
        <p:txBody>
          <a:bodyPr>
            <a:noAutofit/>
          </a:bodyPr>
          <a:lstStyle/>
          <a:p>
            <a:pPr algn="ctr"/>
            <a:r>
              <a:rPr lang="kk-KZ" sz="3200" b="1" dirty="0" smtClean="0"/>
              <a:t/>
            </a:r>
            <a:br>
              <a:rPr lang="kk-KZ" sz="3200" b="1" dirty="0" smtClean="0"/>
            </a:br>
            <a:r>
              <a:rPr lang="kk-KZ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АУДАНДАРДЫ </a:t>
            </a:r>
            <a:r>
              <a:rPr lang="kk-KZ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АРАЛАУ </a:t>
            </a:r>
            <a:r>
              <a:rPr lang="kk-KZ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КЕСТЕСІ: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2008600" y="1304706"/>
            <a:ext cx="414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Өтеген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батыр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кенті</a:t>
            </a:r>
            <a:endParaRPr lang="ru-R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Байкент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78499" y="3418157"/>
            <a:ext cx="1387933" cy="10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Кеген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29.05.2025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56000" y="2311518"/>
            <a:ext cx="1387933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Ұйғыр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28.05.2025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62133" y="1180205"/>
            <a:ext cx="1432933" cy="108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Іле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27.05.2025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01000" y="4554498"/>
            <a:ext cx="1474197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Райымбек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30.05.2025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2067396" y="2352122"/>
            <a:ext cx="414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Шонжы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Шарын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2100329" y="3557145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Кеген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Ұзынбұлақ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2158063" y="4630978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Нарынқол</a:t>
            </a:r>
            <a:endParaRPr lang="ru-RU" sz="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Қақпақ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1543933" y="1459498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триховая стрелка вправо 37"/>
          <p:cNvSpPr/>
          <p:nvPr/>
        </p:nvSpPr>
        <p:spPr>
          <a:xfrm>
            <a:off x="1566432" y="1840663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триховая стрелка вправо 38"/>
          <p:cNvSpPr/>
          <p:nvPr/>
        </p:nvSpPr>
        <p:spPr>
          <a:xfrm>
            <a:off x="1543333" y="2468353"/>
            <a:ext cx="450000" cy="260706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Штриховая стрелка вправо 39"/>
          <p:cNvSpPr/>
          <p:nvPr/>
        </p:nvSpPr>
        <p:spPr>
          <a:xfrm>
            <a:off x="1543933" y="2778074"/>
            <a:ext cx="450000" cy="260706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Штриховая стрелка вправо 40"/>
          <p:cNvSpPr/>
          <p:nvPr/>
        </p:nvSpPr>
        <p:spPr>
          <a:xfrm>
            <a:off x="1543333" y="3650382"/>
            <a:ext cx="450000" cy="260706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Штриховая стрелка вправо 41"/>
          <p:cNvSpPr/>
          <p:nvPr/>
        </p:nvSpPr>
        <p:spPr>
          <a:xfrm>
            <a:off x="1558600" y="3968981"/>
            <a:ext cx="450000" cy="260706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Штриховая стрелка вправо 42"/>
          <p:cNvSpPr/>
          <p:nvPr/>
        </p:nvSpPr>
        <p:spPr>
          <a:xfrm>
            <a:off x="1627058" y="4724215"/>
            <a:ext cx="450000" cy="260706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Штриховая стрелка вправо 43"/>
          <p:cNvSpPr/>
          <p:nvPr/>
        </p:nvSpPr>
        <p:spPr>
          <a:xfrm>
            <a:off x="1650329" y="5078158"/>
            <a:ext cx="450000" cy="260706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Штриховая стрелка вправо 46"/>
          <p:cNvSpPr/>
          <p:nvPr/>
        </p:nvSpPr>
        <p:spPr>
          <a:xfrm>
            <a:off x="2901000" y="5893792"/>
            <a:ext cx="450000" cy="26070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Штриховая стрелка вправо 47"/>
          <p:cNvSpPr/>
          <p:nvPr/>
        </p:nvSpPr>
        <p:spPr>
          <a:xfrm>
            <a:off x="2856000" y="6277075"/>
            <a:ext cx="450000" cy="26070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3351000" y="5818101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Есік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қаласы</a:t>
            </a:r>
            <a:endParaRPr lang="ru-RU" sz="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Шелек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8313467" y="1632159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Ұзынағаш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Шиен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8409732" y="338430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аскелең</a:t>
            </a:r>
            <a:endParaRPr lang="ru-RU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Береке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8681025" y="4229687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Бақанас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Миялы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8436000" y="5464157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Жетіген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Шеңгелді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8436000" y="2890526"/>
            <a:ext cx="4147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Талғар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қаласы</a:t>
            </a:r>
            <a:endParaRPr lang="ru-RU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Бесқайнар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757564" y="5547542"/>
            <a:ext cx="2098436" cy="124900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Еңбекшіқазақ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03.06.2025-04.06.2025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354359" y="5338864"/>
            <a:ext cx="1702573" cy="110857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Алатау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қаласы</a:t>
            </a:r>
            <a:endParaRPr lang="ru-RU" sz="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04.07.2025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6325559" y="4057774"/>
            <a:ext cx="1794707" cy="1167070"/>
          </a:xfrm>
          <a:prstGeom prst="ellipse">
            <a:avLst/>
          </a:prstGeom>
          <a:solidFill>
            <a:srgbClr val="8582F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Балқаш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29.06.2025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6334958" y="2729059"/>
            <a:ext cx="1700973" cy="12431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Талғар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19.06.2025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288192" y="1459498"/>
            <a:ext cx="1702574" cy="114119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Жамбыл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09.06.2025-10.06.2025</a:t>
            </a:r>
            <a:endParaRPr lang="ru-RU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288192" y="212623"/>
            <a:ext cx="1652807" cy="11536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Қарасай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endParaRPr lang="ru-RU" sz="9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05.06.2025-06.06.2025</a:t>
            </a:r>
            <a:endParaRPr lang="ru-RU" sz="105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Штриховая стрелка вправо 67"/>
          <p:cNvSpPr/>
          <p:nvPr/>
        </p:nvSpPr>
        <p:spPr>
          <a:xfrm>
            <a:off x="7862627" y="433466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Штриховая стрелка вправо 68"/>
          <p:cNvSpPr/>
          <p:nvPr/>
        </p:nvSpPr>
        <p:spPr>
          <a:xfrm>
            <a:off x="7895696" y="694172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Штриховая стрелка вправо 69"/>
          <p:cNvSpPr/>
          <p:nvPr/>
        </p:nvSpPr>
        <p:spPr>
          <a:xfrm>
            <a:off x="7940999" y="1699961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Штриховая стрелка вправо 70"/>
          <p:cNvSpPr/>
          <p:nvPr/>
        </p:nvSpPr>
        <p:spPr>
          <a:xfrm>
            <a:off x="7916964" y="2040463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Штриховая стрелка вправо 71"/>
          <p:cNvSpPr/>
          <p:nvPr/>
        </p:nvSpPr>
        <p:spPr>
          <a:xfrm>
            <a:off x="7891362" y="2983763"/>
            <a:ext cx="454334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Штриховая стрелка вправо 72"/>
          <p:cNvSpPr/>
          <p:nvPr/>
        </p:nvSpPr>
        <p:spPr>
          <a:xfrm>
            <a:off x="7921096" y="3337706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Штриховая стрелка вправо 73"/>
          <p:cNvSpPr/>
          <p:nvPr/>
        </p:nvSpPr>
        <p:spPr>
          <a:xfrm>
            <a:off x="7998825" y="4353321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Штриховая стрелка вправо 74"/>
          <p:cNvSpPr/>
          <p:nvPr/>
        </p:nvSpPr>
        <p:spPr>
          <a:xfrm>
            <a:off x="8006600" y="4658051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Штриховая стрелка вправо 75"/>
          <p:cNvSpPr/>
          <p:nvPr/>
        </p:nvSpPr>
        <p:spPr>
          <a:xfrm>
            <a:off x="7942162" y="5557395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Штриховая стрелка вправо 76"/>
          <p:cNvSpPr/>
          <p:nvPr/>
        </p:nvSpPr>
        <p:spPr>
          <a:xfrm>
            <a:off x="7953320" y="5865715"/>
            <a:ext cx="450000" cy="260706"/>
          </a:xfrm>
          <a:prstGeom prst="strip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5"/>
    </mc:Choice>
    <mc:Fallback>
      <p:transition spd="slow" advTm="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4" grpId="0"/>
      <p:bldP spid="26" grpId="0"/>
      <p:bldP spid="29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D6576CC0-B6A1-41BD-81ED-0811BF05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40" y="189000"/>
            <a:ext cx="5445532" cy="66888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Миялы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77042425-9E3B-4718-AD63-24D5DDABA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7930" y="4506392"/>
            <a:ext cx="2756189" cy="1369207"/>
          </a:xfrm>
        </p:spPr>
        <p:txBody>
          <a:bodyPr>
            <a:norm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Абдыжаппаров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Жандос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мүшесі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:– «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аманаты»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телімдері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игеріліп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Алайда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канал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құрылысы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аяқталмаған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1BF7DB2-2168-4FC6-AB04-E359A63C5092}"/>
              </a:ext>
            </a:extLst>
          </p:cNvPr>
          <p:cNvSpPr/>
          <p:nvPr/>
        </p:nvSpPr>
        <p:spPr>
          <a:xfrm>
            <a:off x="7896000" y="1045460"/>
            <a:ext cx="3915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Ысқабаев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Бақыт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мүшесі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ақсақалдар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алқасының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төрағасы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:–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тұрғындары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негізінен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мал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шаруашылығымен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айналысады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қой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жүнін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өткізуде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қиындықтар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бар.–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Облыс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көлемінде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жүн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өңдеу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зауытын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ашу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мал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ұрықтандыру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сиырлардың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қысыр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қалуына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әкеп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соғуда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2" y="285137"/>
            <a:ext cx="5391818" cy="404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49" y="1593181"/>
            <a:ext cx="2180357" cy="291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2" y="3617806"/>
            <a:ext cx="2002191" cy="263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19" y="3617806"/>
            <a:ext cx="2360819" cy="317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73" y="4440409"/>
            <a:ext cx="1774729" cy="235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58" y="3715411"/>
            <a:ext cx="2257523" cy="29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083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5"/>
    </mc:Choice>
    <mc:Fallback>
      <p:transition spd="slow" advTm="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262" y="279000"/>
            <a:ext cx="3978230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Алатау</a:t>
            </a:r>
            <a:r>
              <a:rPr lang="kk-K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қаласы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04.07.2025жыл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" y="63969"/>
            <a:ext cx="5220736" cy="391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0250" y="1044001"/>
            <a:ext cx="3340749" cy="7200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көтерген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9623508" y="3430400"/>
            <a:ext cx="25839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Сәбит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Панжазов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Құйған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Бұрын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ЛПХ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берілген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жерлер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Алатау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қаласының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құрылуына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заңдастырылмай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35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тұрғын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сотқа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жүгінгенімен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қала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мәртебесіне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нәтиже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шықпаған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9618507" y="5293326"/>
            <a:ext cx="25839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Төлегенұлы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Дулат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Жаңа-Дәуір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Мұндай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даулы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телімдерін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шешу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Бас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жоспарға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Үкімет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қаулысына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өзгеріс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енгізу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санайды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75820" y="39690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894577" y="5293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9024777" y="3928978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9039958" y="39795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01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9040196" y="5242782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9055377" y="52933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02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688"/>
            <a:ext cx="4314788" cy="323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00" y="3753049"/>
            <a:ext cx="2855869" cy="214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58" y="3162185"/>
            <a:ext cx="1371542" cy="189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9" y="729000"/>
            <a:ext cx="2134706" cy="293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99" y="1224807"/>
            <a:ext cx="1440000" cy="197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17" y="3756457"/>
            <a:ext cx="1877353" cy="2658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 txBox="1">
            <a:spLocks/>
          </p:cNvSpPr>
          <p:nvPr/>
        </p:nvSpPr>
        <p:spPr>
          <a:xfrm>
            <a:off x="7367069" y="1719000"/>
            <a:ext cx="3408931" cy="126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600" b="1" dirty="0" err="1" smtClean="0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Арқабаева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Бақыт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Дәулет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ықшам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Қайнар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әкімінің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комиссия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шешімімен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100-ге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жуық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тұрғынға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жалға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берілген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жерлер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әлі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заңдастырылмаған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300" dirty="0"/>
          </a:p>
        </p:txBody>
      </p:sp>
    </p:spTree>
    <p:extLst>
      <p:ext uri="{BB962C8B-B14F-4D97-AF65-F5344CB8AC3E}">
        <p14:creationId xmlns:p14="http://schemas.microsoft.com/office/powerpoint/2010/main" val="348318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3"/>
    </mc:Choice>
    <mc:Fallback>
      <p:transition spd="slow" advTm="8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71000" y="279000"/>
            <a:ext cx="7020000" cy="6688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Экология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инфрақұрылым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96000" y="964985"/>
            <a:ext cx="4117500" cy="2633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Айгерим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Атайбаева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Қайрат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кәсіпорындармен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қоршалған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қауіп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такси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қымбат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52178" y="3751427"/>
            <a:ext cx="3330000" cy="28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Фатима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Османовна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Газ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мектепке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интернет, футбол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алаңы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алаңы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сапасы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мәселелері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көтерілді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31000" y="3783878"/>
            <a:ext cx="3825000" cy="265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Раушан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Ысқақова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(Заречный):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қабатты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үйлерге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газ,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тарту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топтарға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пәтер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мәселесін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ұсынды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6000" y="3834000"/>
            <a:ext cx="3712500" cy="25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Аманқұл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Шағатайұлы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Дәулет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арасындағы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зиратты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белгілеу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қоршау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зейнеткерлерге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көлікке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жеңілдік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билеттері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жайында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айтты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.–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71000" y="1044000"/>
            <a:ext cx="3712500" cy="247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Дариға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Есенбекова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Жаңа-Арна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Қаңғыбас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иттер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қауіп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төндіруде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қысымы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сөніп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жолдар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көшелер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жөндеуді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929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8"/>
    </mc:Choice>
    <mc:Fallback>
      <p:transition spd="slow" advTm="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1" y="-57833"/>
            <a:ext cx="13455000" cy="686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7" y="108400"/>
            <a:ext cx="13125567" cy="692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-55166"/>
            <a:ext cx="13095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99000"/>
            <a:ext cx="12960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1" y="105300"/>
            <a:ext cx="1307386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1" y="12600"/>
            <a:ext cx="129612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49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1"/>
    </mc:Choice>
    <mc:Fallback>
      <p:transition spd="slow" advTm="1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2"/>
                </a:solidFill>
              </a:rPr>
              <a:t>Қорытындылай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келе</a:t>
            </a:r>
            <a:r>
              <a:rPr lang="ru-RU" b="1" dirty="0">
                <a:solidFill>
                  <a:schemeClr val="accent2"/>
                </a:solidFill>
              </a:rPr>
              <a:t>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9A72FB7-17C1-4E76-9663-C9DBAB48A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934" y="1044000"/>
            <a:ext cx="7116889" cy="1530000"/>
          </a:xfrm>
        </p:spPr>
        <p:txBody>
          <a:bodyPr>
            <a:normAutofit lnSpcReduction="10000"/>
          </a:bodyPr>
          <a:lstStyle/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Атқарылған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жұмыстар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елді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мекенде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мүшелерінің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тұрғындарының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ұйымдардың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қатысуымен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диалог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форматында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кездесулер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өткізілді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саны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150-ге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жуық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мәселе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жиналды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ұсыныстардың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тұрғындарының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күнделікті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өміріне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тікелей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ететін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өзекті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салаларға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қатысты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CBA4B2B-7A20-42ED-A0CC-DE94FD0594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023" y="406203"/>
            <a:ext cx="3961042" cy="6127750"/>
          </a:xfr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4574805" y="2447880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Инфрақұрылым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жарық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су, газ) –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765D055-23FB-418D-A56C-899B5E29CC44}"/>
              </a:ext>
            </a:extLst>
          </p:cNvPr>
          <p:cNvSpPr/>
          <p:nvPr/>
        </p:nvSpPr>
        <p:spPr>
          <a:xfrm>
            <a:off x="4589273" y="3152498"/>
            <a:ext cx="3036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24%Ауылішілік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ауданаралық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жолдарды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жөндеу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жарықтандыру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ауызсу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мен газ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мәселелері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5FF915-C8A5-4583-8183-5F355A51380B}"/>
              </a:ext>
            </a:extLst>
          </p:cNvPr>
          <p:cNvSpPr txBox="1"/>
          <p:nvPr/>
        </p:nvSpPr>
        <p:spPr>
          <a:xfrm>
            <a:off x="1023892" y="2447880"/>
            <a:ext cx="333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мәртебе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мәселелері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D82080C-ACB7-47D5-A3A7-F93480980FAB}"/>
              </a:ext>
            </a:extLst>
          </p:cNvPr>
          <p:cNvSpPr/>
          <p:nvPr/>
        </p:nvSpPr>
        <p:spPr>
          <a:xfrm>
            <a:off x="958867" y="3011160"/>
            <a:ext cx="2797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28%Жер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телімдерін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заңдастыру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ЛПХ,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саяжай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арендалық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жерлерді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рәсімдеу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даулары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F20FA84D-2D85-48FC-8112-CE1A01B3A4DC}"/>
              </a:ext>
            </a:extLst>
          </p:cNvPr>
          <p:cNvSpPr/>
          <p:nvPr/>
        </p:nvSpPr>
        <p:spPr>
          <a:xfrm rot="2689455">
            <a:off x="283099" y="2932400"/>
            <a:ext cx="613694" cy="613694"/>
          </a:xfrm>
          <a:prstGeom prst="roundRect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342121" y="300841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F8D4F419-C985-4128-A704-3C52C365C35A}"/>
              </a:ext>
            </a:extLst>
          </p:cNvPr>
          <p:cNvSpPr/>
          <p:nvPr/>
        </p:nvSpPr>
        <p:spPr>
          <a:xfrm rot="2689455">
            <a:off x="3791719" y="2932399"/>
            <a:ext cx="613694" cy="613694"/>
          </a:xfrm>
          <a:prstGeom prst="roundRect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543D9D9-9E4D-41D5-B45B-1D50FE53F641}"/>
              </a:ext>
            </a:extLst>
          </p:cNvPr>
          <p:cNvSpPr txBox="1"/>
          <p:nvPr/>
        </p:nvSpPr>
        <p:spPr>
          <a:xfrm>
            <a:off x="4613816" y="3869971"/>
            <a:ext cx="325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Экология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санитариялық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қауіпсіздік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B0D6DE32-3CCE-4149-ABB8-85397A1BACD0}"/>
              </a:ext>
            </a:extLst>
          </p:cNvPr>
          <p:cNvSpPr/>
          <p:nvPr/>
        </p:nvSpPr>
        <p:spPr>
          <a:xfrm>
            <a:off x="4599416" y="4516302"/>
            <a:ext cx="3272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10%Қоқыс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жиналмауы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жасыл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желек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өндіріс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орындарының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қаупі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каналдардың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заңсыз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қоршалуы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277428C-C8E3-4F13-9B07-D952BAE0A625}"/>
              </a:ext>
            </a:extLst>
          </p:cNvPr>
          <p:cNvSpPr txBox="1"/>
          <p:nvPr/>
        </p:nvSpPr>
        <p:spPr>
          <a:xfrm>
            <a:off x="984763" y="3910553"/>
            <a:ext cx="290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сала (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балабақша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спорт) </a:t>
            </a:r>
            <a:r>
              <a:rPr lang="ru-RU" dirty="0"/>
              <a:t>–</a:t>
            </a:r>
            <a:endParaRPr lang="ru-RU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951168" y="4559942"/>
            <a:ext cx="30367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18%Мектеп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салу,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балабақша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жетіспеушілігі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үйірмелер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спорт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алаңдары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кешендер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мәдениет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үйлері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F5F87BF2-0E8C-464F-83CE-C51FC1C29FBF}"/>
              </a:ext>
            </a:extLst>
          </p:cNvPr>
          <p:cNvSpPr/>
          <p:nvPr/>
        </p:nvSpPr>
        <p:spPr>
          <a:xfrm rot="2689455">
            <a:off x="293242" y="4296204"/>
            <a:ext cx="613694" cy="613694"/>
          </a:xfrm>
          <a:prstGeom prst="roundRect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352264" y="437221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BE62978E-6718-466A-A7ED-6ED7E3E382A8}"/>
              </a:ext>
            </a:extLst>
          </p:cNvPr>
          <p:cNvSpPr/>
          <p:nvPr/>
        </p:nvSpPr>
        <p:spPr>
          <a:xfrm rot="2689455">
            <a:off x="3801862" y="4296203"/>
            <a:ext cx="613694" cy="613694"/>
          </a:xfrm>
          <a:prstGeom prst="roundRect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2112987C-F4F4-49CB-B446-1987C8B8A6F2}"/>
              </a:ext>
            </a:extLst>
          </p:cNvPr>
          <p:cNvSpPr/>
          <p:nvPr/>
        </p:nvSpPr>
        <p:spPr>
          <a:xfrm>
            <a:off x="4589272" y="5470409"/>
            <a:ext cx="303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көлік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қатынас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6%Автобус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бағыттарының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жоқтығы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жолдама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тасымал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тарифтерінің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қымбаттығы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жәрдем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медициналық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қызметтердің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сапасы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F2C177D-69FA-4FF9-92B0-AC79992235DD}"/>
              </a:ext>
            </a:extLst>
          </p:cNvPr>
          <p:cNvSpPr txBox="1"/>
          <p:nvPr/>
        </p:nvSpPr>
        <p:spPr>
          <a:xfrm>
            <a:off x="1004154" y="5620511"/>
            <a:ext cx="2983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шаруашылығы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ауылшаруашылық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инфрақұрылымы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6EC50026-1BE9-4B2F-B0F8-964921EA3B6E}"/>
              </a:ext>
            </a:extLst>
          </p:cNvPr>
          <p:cNvSpPr/>
          <p:nvPr/>
        </p:nvSpPr>
        <p:spPr>
          <a:xfrm>
            <a:off x="985358" y="6106655"/>
            <a:ext cx="3036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8%Жүн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өткізу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мал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ұрықтандыру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пункттері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жайылым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тапшылығы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субсидия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қиындықтары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9E4AA8DB-6AB7-47C5-8D1E-1BCCC6DA9EF6}"/>
              </a:ext>
            </a:extLst>
          </p:cNvPr>
          <p:cNvSpPr/>
          <p:nvPr/>
        </p:nvSpPr>
        <p:spPr>
          <a:xfrm rot="2689455">
            <a:off x="283099" y="5703207"/>
            <a:ext cx="613694" cy="613694"/>
          </a:xfrm>
          <a:prstGeom prst="roundRect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87089419-7EA6-47EC-86E9-7A8B61AAE3BE}"/>
              </a:ext>
            </a:extLst>
          </p:cNvPr>
          <p:cNvSpPr/>
          <p:nvPr/>
        </p:nvSpPr>
        <p:spPr>
          <a:xfrm rot="2689455">
            <a:off x="3791719" y="5703206"/>
            <a:ext cx="613694" cy="613694"/>
          </a:xfrm>
          <a:prstGeom prst="roundRect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0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4"/>
    </mc:Choice>
    <mc:Fallback>
      <p:transition spd="slow" advTm="680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749876F-6A99-4A48-8FDE-35BA36416F7E}"/>
              </a:ext>
            </a:extLst>
          </p:cNvPr>
          <p:cNvSpPr txBox="1"/>
          <p:nvPr/>
        </p:nvSpPr>
        <p:spPr>
          <a:xfrm>
            <a:off x="921000" y="774000"/>
            <a:ext cx="104850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Алдағы</a:t>
            </a:r>
            <a:r>
              <a:rPr lang="ru-RU" sz="5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жоспарлар</a:t>
            </a:r>
            <a:endParaRPr lang="ru-RU" sz="5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Алматы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облысы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кеңесі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ұсыныстардың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орындалу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барысын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мониторингілеп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кезең-кезеңімен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есеп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беруді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	</a:t>
            </a:r>
            <a:endParaRPr lang="ru-RU" sz="3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Қоғам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өкілдерімен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тұрғындармен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кері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байланыс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орнатып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бірлесіп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шешім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қабылдау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тәжірибесі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жалғасын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табады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	</a:t>
            </a:r>
            <a:endParaRPr lang="ru-RU" sz="3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ұсыныстар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бастамалар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жүйелі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түрде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жалғасады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567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1"/>
    </mc:Choice>
    <mc:Fallback>
      <p:transition spd="slow" advTm="471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D835DF8-ACB6-4ED8-BDE7-416BEA3D63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64" y="9488"/>
            <a:ext cx="7426637" cy="6857999"/>
          </a:xfrm>
        </p:spPr>
      </p:pic>
      <p:sp>
        <p:nvSpPr>
          <p:cNvPr id="8" name="Текст 20">
            <a:extLst>
              <a:ext uri="{FF2B5EF4-FFF2-40B4-BE49-F238E27FC236}">
                <a16:creationId xmlns=""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=""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924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=""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835155" y="2156194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874669" y="4686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=""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8211000" y="1809000"/>
            <a:ext cx="405000" cy="349894"/>
          </a:xfrm>
          <a:prstGeom prst="triangle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1236044" y="2362119"/>
            <a:ext cx="6386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Назарларыңызға</a:t>
            </a:r>
            <a:r>
              <a:rPr lang="ru-RU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рахмет</a:t>
            </a:r>
            <a:endParaRPr lang="ru-RU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6749652-D235-4987-9144-321D570AE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9363" y="4860015"/>
            <a:ext cx="495000" cy="495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0AA254F-E25B-402D-9D27-724032203A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19364" y="4855944"/>
            <a:ext cx="495000" cy="495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F8219EF-A137-489E-B5C7-869888ED85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29363" y="4855944"/>
            <a:ext cx="495000" cy="495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4A81CC2-69B1-4987-A819-AB811714CD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239363" y="4855944"/>
            <a:ext cx="495000" cy="4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"/>
    </mc:Choice>
    <mc:Fallback>
      <p:transition spd="slow" advTm="281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6" y="370235"/>
            <a:ext cx="6045213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Іле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27.05.2025жыл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9" y="365125"/>
            <a:ext cx="5022568" cy="6127750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5820" y="1269000"/>
            <a:ext cx="6008053" cy="1440000"/>
          </a:xfrm>
        </p:spPr>
        <p:txBody>
          <a:bodyPr>
            <a:norm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Дөңгелек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үстел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Өтеген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батыр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кенті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қоғамдастық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жиналысы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тұрғындармен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кездесу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Байкент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kk-KZ" sz="1800" dirty="0" smtClean="0"/>
          </a:p>
          <a:p>
            <a:endParaRPr lang="kk-KZ" sz="1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D172F6-5221-420F-8E26-ACC0484778F5}"/>
              </a:ext>
            </a:extLst>
          </p:cNvPr>
          <p:cNvSpPr txBox="1"/>
          <p:nvPr/>
        </p:nvSpPr>
        <p:spPr>
          <a:xfrm>
            <a:off x="6384081" y="3549055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Кенжебай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Отарбаев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Байсерке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ауылы</a:t>
            </a:r>
            <a:r>
              <a:rPr lang="ru-RU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6471419" y="4112789"/>
            <a:ext cx="2583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спорт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алаңдары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ақылы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Көпбалалы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аналарға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аптасына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тегін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деймін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оларға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көбірек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жеңілдік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601193-4DEE-43CD-BF61-40FC1BD3BC48}"/>
              </a:ext>
            </a:extLst>
          </p:cNvPr>
          <p:cNvSpPr txBox="1"/>
          <p:nvPr/>
        </p:nvSpPr>
        <p:spPr>
          <a:xfrm>
            <a:off x="9563042" y="3487500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Нұрлан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Шорманов</a:t>
            </a:r>
            <a:r>
              <a:rPr lang="ru-RU" sz="2000" b="1" dirty="0">
                <a:solidFill>
                  <a:schemeClr val="bg1"/>
                </a:solidFill>
              </a:rPr>
              <a:t>, Боралдай </a:t>
            </a:r>
            <a:r>
              <a:rPr lang="ru-RU" sz="2000" b="1" dirty="0" err="1">
                <a:solidFill>
                  <a:schemeClr val="bg1"/>
                </a:solidFill>
              </a:rPr>
              <a:t>кенті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9563041" y="4085336"/>
            <a:ext cx="258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ата-аналар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әкімдік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назарынан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қалуда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бағытта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B24174-3FA6-4E2C-8A8F-C8B4962D393E}"/>
              </a:ext>
            </a:extLst>
          </p:cNvPr>
          <p:cNvSpPr txBox="1"/>
          <p:nvPr/>
        </p:nvSpPr>
        <p:spPr>
          <a:xfrm>
            <a:off x="6487620" y="5282340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Топарова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Аналар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кеңесінің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төрайымы</a:t>
            </a:r>
            <a:r>
              <a:rPr lang="ru-RU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AF4942B-456E-49C2-896E-2D178C6E578E}"/>
              </a:ext>
            </a:extLst>
          </p:cNvPr>
          <p:cNvSpPr/>
          <p:nvPr/>
        </p:nvSpPr>
        <p:spPr>
          <a:xfrm>
            <a:off x="6465886" y="5889139"/>
            <a:ext cx="258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Ұлттық-патриоттық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тәрбие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Балаларды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тәрбиелеу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қиындап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барады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телефонмен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өсіп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жатыр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A13629-6310-4C5D-8932-83BB51D36665}"/>
              </a:ext>
            </a:extLst>
          </p:cNvPr>
          <p:cNvSpPr txBox="1"/>
          <p:nvPr/>
        </p:nvSpPr>
        <p:spPr>
          <a:xfrm>
            <a:off x="9563042" y="5145357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Айсәуле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Жұмабекова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тұрғын</a:t>
            </a:r>
            <a:r>
              <a:rPr lang="ru-RU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9249310" y="5801810"/>
            <a:ext cx="2954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Жапек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батыр мен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Нұрғиса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ауылдарын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жағымсыз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иіс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жайлаған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Салдарынан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аурулары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көбейіп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ауызсу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қиындап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..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09A324AC-0710-498D-9B89-070332B665AE}"/>
              </a:ext>
            </a:extLst>
          </p:cNvPr>
          <p:cNvSpPr/>
          <p:nvPr/>
        </p:nvSpPr>
        <p:spPr>
          <a:xfrm rot="2689455">
            <a:off x="5836913" y="3860914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75820" y="39690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0B219379-28BC-4F58-A12D-861A2FBD1959}"/>
              </a:ext>
            </a:extLst>
          </p:cNvPr>
          <p:cNvSpPr/>
          <p:nvPr/>
        </p:nvSpPr>
        <p:spPr>
          <a:xfrm rot="2689455">
            <a:off x="5879396" y="5242783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894577" y="5293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9024777" y="3928978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9039958" y="39795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9040196" y="5242782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9055377" y="52933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96" y="3211107"/>
            <a:ext cx="1963924" cy="2610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" y="3872221"/>
            <a:ext cx="2205000" cy="288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99" y="3987622"/>
            <a:ext cx="2025001" cy="268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 txBox="1">
            <a:spLocks/>
          </p:cNvSpPr>
          <p:nvPr/>
        </p:nvSpPr>
        <p:spPr>
          <a:xfrm>
            <a:off x="6383081" y="2765756"/>
            <a:ext cx="5308540" cy="551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пікірлері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ұсыныстары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kk-KZ" sz="1800" dirty="0" smtClean="0"/>
          </a:p>
          <a:p>
            <a:endParaRPr lang="kk-KZ" sz="1800" dirty="0"/>
          </a:p>
        </p:txBody>
      </p:sp>
    </p:spTree>
    <p:extLst>
      <p:ext uri="{BB962C8B-B14F-4D97-AF65-F5344CB8AC3E}">
        <p14:creationId xmlns:p14="http://schemas.microsoft.com/office/powerpoint/2010/main" val="226452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8"/>
    </mc:Choice>
    <mc:Fallback>
      <p:transition spd="slow" advTm="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63DC61E7-D535-4B9F-B451-533E08D8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4" y="375112"/>
            <a:ext cx="6121065" cy="668887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Байкент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5DBD02-B0C9-4A82-BC4E-B70EED0F19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70" y="375112"/>
            <a:ext cx="4867230" cy="6482888"/>
          </a:xfrm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927B441C-7CA3-40D6-B928-421BE67E16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1613" y="2034000"/>
            <a:ext cx="4824517" cy="1125000"/>
          </a:xfrm>
        </p:spPr>
        <p:txBody>
          <a:bodyPr>
            <a:normAutofit fontScale="77500" lnSpcReduction="20000"/>
          </a:bodyPr>
          <a:lstStyle/>
          <a:p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Іле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ауданында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ұзақ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жылдар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шешімін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таппай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келе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жатқан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өзекті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мәселенің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ауаға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таралатын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жағымсыз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иіс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проблема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тұрғындардың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наразылығын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тудырып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сапасына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тікелей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етуде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9B5DE742-D163-465F-95DA-53353B48F368}"/>
              </a:ext>
            </a:extLst>
          </p:cNvPr>
          <p:cNvSpPr txBox="1">
            <a:spLocks/>
          </p:cNvSpPr>
          <p:nvPr/>
        </p:nvSpPr>
        <p:spPr>
          <a:xfrm>
            <a:off x="0" y="4329000"/>
            <a:ext cx="5691000" cy="243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айтуынша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Жапек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батыр мен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Тілендиев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ауылдарының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көлемі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123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гектарды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құрайтын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полигоннан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тарайтын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иіс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тұрғындардың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денсаулығына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етіп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Ауылдағылардың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аурулары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көбейіп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түнде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терезе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ашу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болмай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қалған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жағдай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тұрғындардың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тыныс-тіршілігін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айтарлықтай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қиындатқан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Жағымсыз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иістің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нақты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көзі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түсіндірмелер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берілгенімен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жауапты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мекемелер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мәселені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шешуді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ұзаққа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созып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сипаттағы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түйткіл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төзімін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тауысып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наразылыққа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ұласуда</a:t>
            </a:r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9890DD7-4687-4807-9E34-604A90BD1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483" y="2156339"/>
            <a:ext cx="224103" cy="266700"/>
          </a:xfrm>
          <a:prstGeom prst="rect">
            <a:avLst/>
          </a:prstGeom>
        </p:spPr>
      </p:pic>
      <p:sp>
        <p:nvSpPr>
          <p:cNvPr id="17" name="Текст 6">
            <a:extLst>
              <a:ext uri="{FF2B5EF4-FFF2-40B4-BE49-F238E27FC236}">
                <a16:creationId xmlns="" xmlns:a16="http://schemas.microsoft.com/office/drawing/2014/main" id="{CFA461F9-4779-47FC-B640-F2B54476071F}"/>
              </a:ext>
            </a:extLst>
          </p:cNvPr>
          <p:cNvSpPr txBox="1">
            <a:spLocks/>
          </p:cNvSpPr>
          <p:nvPr/>
        </p:nvSpPr>
        <p:spPr>
          <a:xfrm>
            <a:off x="698512" y="3069122"/>
            <a:ext cx="4726586" cy="668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отырысында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ауыз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су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сапасының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төмендігі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жолдардың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саласындағы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қиындықтар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сөз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A792F78-7AA0-4BC8-86F3-8FE2FCA78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53" y="3270216"/>
            <a:ext cx="224103" cy="266700"/>
          </a:xfrm>
          <a:prstGeom prst="rect">
            <a:avLst/>
          </a:prstGeom>
        </p:spPr>
      </p:pic>
      <p:sp>
        <p:nvSpPr>
          <p:cNvPr id="19" name="Текст 6">
            <a:extLst>
              <a:ext uri="{FF2B5EF4-FFF2-40B4-BE49-F238E27FC236}">
                <a16:creationId xmlns="" xmlns:a16="http://schemas.microsoft.com/office/drawing/2014/main" id="{D0DDED72-43FD-4C8A-B893-40AADBC9B3C4}"/>
              </a:ext>
            </a:extLst>
          </p:cNvPr>
          <p:cNvSpPr txBox="1">
            <a:spLocks/>
          </p:cNvSpPr>
          <p:nvPr/>
        </p:nvSpPr>
        <p:spPr>
          <a:xfrm>
            <a:off x="488947" y="1269000"/>
            <a:ext cx="5145716" cy="1020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Іле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ауданындағы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жағымсыз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иіс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халықты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толғандырған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күрделі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түйткіл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0" y="3813288"/>
            <a:ext cx="2295001" cy="303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00" y="74691"/>
            <a:ext cx="2228935" cy="263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0" y="167588"/>
            <a:ext cx="2262465" cy="2701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00" y="4574275"/>
            <a:ext cx="2430000" cy="229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86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3"/>
    </mc:Choice>
    <mc:Fallback>
      <p:transition spd="slow" advTm="1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: скругленные углы 13">
            <a:extLst>
              <a:ext uri="{FF2B5EF4-FFF2-40B4-BE49-F238E27FC236}">
                <a16:creationId xmlns=""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5363137" y="2613691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119" y="459000"/>
            <a:ext cx="6045213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Ұйғыр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28.05.2025жыл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8A7E37-C3E4-4229-AD33-2534DF238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237790"/>
            <a:ext cx="5220737" cy="3915552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6438" y="1089000"/>
            <a:ext cx="5493656" cy="1388901"/>
          </a:xfrm>
        </p:spPr>
        <p:txBody>
          <a:bodyPr>
            <a:normAutofit/>
          </a:bodyPr>
          <a:lstStyle/>
          <a:p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Дөңгелек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үстел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Шонжы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Жергілікті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қоғамдастық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жиналысы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тұрғындармен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кездесу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Шарын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6451085" y="3956984"/>
            <a:ext cx="258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Ауызсу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Ауызсу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дұрыс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жолға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қойылып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сапалы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етілуі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601193-4DEE-43CD-BF61-40FC1BD3BC48}"/>
              </a:ext>
            </a:extLst>
          </p:cNvPr>
          <p:cNvSpPr txBox="1"/>
          <p:nvPr/>
        </p:nvSpPr>
        <p:spPr>
          <a:xfrm>
            <a:off x="9608042" y="3388551"/>
            <a:ext cx="258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Ауыл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ішінен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өтетін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республикалық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жол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9237929" y="4063125"/>
            <a:ext cx="3204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ортасынан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өтетін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шақырымдық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тасжол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деңгейге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қарайды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Жөндеу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жұмыстары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жүргізілмеген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облысқа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қарамайтындықтан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шешімін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таппай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B24174-3FA6-4E2C-8A8F-C8B4962D393E}"/>
              </a:ext>
            </a:extLst>
          </p:cNvPr>
          <p:cNvSpPr txBox="1"/>
          <p:nvPr/>
        </p:nvSpPr>
        <p:spPr>
          <a:xfrm>
            <a:off x="6456000" y="5077882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Интернет </a:t>
            </a:r>
            <a:r>
              <a:rPr lang="ru-RU" sz="2000" b="1" dirty="0" err="1">
                <a:solidFill>
                  <a:schemeClr val="bg1"/>
                </a:solidFill>
              </a:rPr>
              <a:t>желісі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AF4942B-456E-49C2-896E-2D178C6E578E}"/>
              </a:ext>
            </a:extLst>
          </p:cNvPr>
          <p:cNvSpPr/>
          <p:nvPr/>
        </p:nvSpPr>
        <p:spPr>
          <a:xfrm>
            <a:off x="6456000" y="5452184"/>
            <a:ext cx="258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интернет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желісі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әлсіз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Байланыс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сапасын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жақсарту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бағытында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нақты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шаралар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қабылдануы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A13629-6310-4C5D-8932-83BB51D36665}"/>
              </a:ext>
            </a:extLst>
          </p:cNvPr>
          <p:cNvSpPr txBox="1"/>
          <p:nvPr/>
        </p:nvSpPr>
        <p:spPr>
          <a:xfrm>
            <a:off x="8969711" y="5419042"/>
            <a:ext cx="332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Аудандық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аурухана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жағдайы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9623709" y="5768456"/>
            <a:ext cx="258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– </a:t>
            </a:r>
            <a:r>
              <a:rPr lang="ru-RU" sz="1400" dirty="0" err="1"/>
              <a:t>Аудандық</a:t>
            </a:r>
            <a:r>
              <a:rPr lang="ru-RU" sz="1400" dirty="0"/>
              <a:t> </a:t>
            </a:r>
            <a:r>
              <a:rPr lang="ru-RU" sz="1400" dirty="0" err="1"/>
              <a:t>аурухана</a:t>
            </a:r>
            <a:r>
              <a:rPr lang="ru-RU" sz="1400" dirty="0"/>
              <a:t> </a:t>
            </a:r>
            <a:r>
              <a:rPr lang="ru-RU" sz="1400" dirty="0" err="1"/>
              <a:t>апатты</a:t>
            </a:r>
            <a:r>
              <a:rPr lang="ru-RU" sz="1400" dirty="0"/>
              <a:t> </a:t>
            </a:r>
            <a:r>
              <a:rPr lang="ru-RU" sz="1400" dirty="0" err="1"/>
              <a:t>жағдайда</a:t>
            </a:r>
            <a:r>
              <a:rPr lang="ru-RU" sz="1400" dirty="0"/>
              <a:t>. </a:t>
            </a:r>
            <a:r>
              <a:rPr lang="ru-RU" sz="1400" dirty="0" err="1"/>
              <a:t>Жаңа</a:t>
            </a:r>
            <a:r>
              <a:rPr lang="ru-RU" sz="1400" dirty="0"/>
              <a:t> </a:t>
            </a:r>
            <a:r>
              <a:rPr lang="ru-RU" sz="1400" dirty="0" err="1"/>
              <a:t>аурухана</a:t>
            </a:r>
            <a:r>
              <a:rPr lang="ru-RU" sz="1400" dirty="0"/>
              <a:t> </a:t>
            </a:r>
            <a:r>
              <a:rPr lang="ru-RU" sz="1400" dirty="0" err="1"/>
              <a:t>құрылысы</a:t>
            </a:r>
            <a:r>
              <a:rPr lang="ru-RU" sz="1400" dirty="0"/>
              <a:t> тез </a:t>
            </a:r>
            <a:r>
              <a:rPr lang="ru-RU" sz="1400" dirty="0" err="1"/>
              <a:t>арада</a:t>
            </a:r>
            <a:r>
              <a:rPr lang="ru-RU" sz="1400" dirty="0"/>
              <a:t> </a:t>
            </a:r>
            <a:r>
              <a:rPr lang="ru-RU" sz="1400" dirty="0" err="1"/>
              <a:t>басталуы</a:t>
            </a:r>
            <a:r>
              <a:rPr lang="ru-RU" sz="1400" dirty="0"/>
              <a:t> </a:t>
            </a:r>
            <a:r>
              <a:rPr lang="ru-RU" sz="1400" dirty="0" err="1"/>
              <a:t>қажет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09A324AC-0710-498D-9B89-070332B665AE}"/>
              </a:ext>
            </a:extLst>
          </p:cNvPr>
          <p:cNvSpPr/>
          <p:nvPr/>
        </p:nvSpPr>
        <p:spPr>
          <a:xfrm rot="2689455">
            <a:off x="5860639" y="3918466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75820" y="39690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0B219379-28BC-4F58-A12D-861A2FBD1959}"/>
              </a:ext>
            </a:extLst>
          </p:cNvPr>
          <p:cNvSpPr/>
          <p:nvPr/>
        </p:nvSpPr>
        <p:spPr>
          <a:xfrm rot="2689455">
            <a:off x="5879396" y="5242783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894577" y="52933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9024778" y="3690813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5475873" y="2885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8912157" y="5865881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9061297" y="36937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0" y="3628642"/>
            <a:ext cx="2343262" cy="28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62" y="3628641"/>
            <a:ext cx="2488691" cy="28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81970" y="211331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Тұрғындар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пікірлері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ұсыныстары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7B24174-3FA6-4E2C-8A8F-C8B4962D393E}"/>
              </a:ext>
            </a:extLst>
          </p:cNvPr>
          <p:cNvSpPr txBox="1"/>
          <p:nvPr/>
        </p:nvSpPr>
        <p:spPr>
          <a:xfrm>
            <a:off x="6374886" y="3525912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Ауызсу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мәселес</a:t>
            </a:r>
            <a:r>
              <a:rPr lang="kk-KZ" sz="2000" b="1" dirty="0" smtClean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8969711" y="59164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05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7B24174-3FA6-4E2C-8A8F-C8B4962D393E}"/>
              </a:ext>
            </a:extLst>
          </p:cNvPr>
          <p:cNvSpPr txBox="1"/>
          <p:nvPr/>
        </p:nvSpPr>
        <p:spPr>
          <a:xfrm>
            <a:off x="5977138" y="2551424"/>
            <a:ext cx="62382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Утиль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Шетелден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әсіресе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Қытайдан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техникалық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сипаттамасы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қолайлы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тракторларды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сатып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есе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қымбатқа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түседі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себепті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тозығы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жеткен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бұзылатын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ресейлік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техниканы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қолдануға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мәжбүр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мәселені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шешу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утиль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тәртібін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қайта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қарау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0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0"/>
    </mc:Choice>
    <mc:Fallback>
      <p:transition spd="slow" advTm="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0" y="3745441"/>
            <a:ext cx="4167000" cy="312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67EBAB29-0671-42F3-92CD-CE08D176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4" y="375112"/>
            <a:ext cx="6346065" cy="668887"/>
          </a:xfrm>
        </p:spPr>
        <p:txBody>
          <a:bodyPr>
            <a:noAutofit/>
          </a:bodyPr>
          <a:lstStyle/>
          <a:p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Шарын</a:t>
            </a:r>
            <a:r>
              <a:rPr lang="ru-RU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E17F2976-00D6-461E-9FED-21B9B7A03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1000" y="1232724"/>
            <a:ext cx="5176586" cy="867891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Ұлтаралық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келісімді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нығайту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ұйғыр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ұлттары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қарым-қатынасты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нығайту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мәдени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іс-шаралар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диалог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алаңдарын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түрде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өткізу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ұсынылады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бейбітшілік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тұрақтылықтың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негізі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B30E8C0-81B1-4A4D-9C00-DC281331C8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" y="2822112"/>
            <a:ext cx="4469656" cy="335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553098" y="1325987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667694E-A818-440B-97BB-D2EFCDA1DDD0}"/>
              </a:ext>
            </a:extLst>
          </p:cNvPr>
          <p:cNvSpPr/>
          <p:nvPr/>
        </p:nvSpPr>
        <p:spPr>
          <a:xfrm>
            <a:off x="7290170" y="657937"/>
            <a:ext cx="4565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тәрбиесі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даму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Жастардың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тәрбиесіне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көңіл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бөлу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бағытта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патриоттық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клубтарды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жаңғыртып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еріктілер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қозғалысын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кеңейту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ұсынылады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азаматтық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белсенділікті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қалыптасуына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ықпал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CDDB8A27-0500-444C-9BD0-36FE2B16ACBA}"/>
              </a:ext>
            </a:extLst>
          </p:cNvPr>
          <p:cNvSpPr/>
          <p:nvPr/>
        </p:nvSpPr>
        <p:spPr>
          <a:xfrm>
            <a:off x="7303671" y="2452779"/>
            <a:ext cx="464144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аурухананың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апатты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аурухана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ғимараты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апатты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жағдайда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болғандықтан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аурухана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құрылысының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жобалық-сметалық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құжаттарын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әзірлеп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құрылысты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бастау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9754635B-5C8B-4B52-B0CA-94FAFBFF577A}"/>
              </a:ext>
            </a:extLst>
          </p:cNvPr>
          <p:cNvSpPr/>
          <p:nvPr/>
        </p:nvSpPr>
        <p:spPr>
          <a:xfrm>
            <a:off x="7356000" y="4175888"/>
            <a:ext cx="49018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желісінің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сапасын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жерлерде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интернет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жылдамдығы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қолжетімділігін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байланыс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операторларымен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бірлесіп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талшықты-оптикалық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желілерді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орнату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жұмыстары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жүргізілуі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8CC53EC2-8418-4A1F-B254-1AB8B43FF781}"/>
              </a:ext>
            </a:extLst>
          </p:cNvPr>
          <p:cNvSpPr/>
          <p:nvPr/>
        </p:nvSpPr>
        <p:spPr>
          <a:xfrm rot="2689455">
            <a:off x="6615208" y="2949211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1AE90AF-0C49-4E70-801F-C742A62FEB2D}"/>
              </a:ext>
            </a:extLst>
          </p:cNvPr>
          <p:cNvSpPr txBox="1"/>
          <p:nvPr/>
        </p:nvSpPr>
        <p:spPr>
          <a:xfrm>
            <a:off x="6674229" y="3025226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03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5F3D990B-820E-4EAF-82B8-E58645BD3D44}"/>
              </a:ext>
            </a:extLst>
          </p:cNvPr>
          <p:cNvSpPr/>
          <p:nvPr/>
        </p:nvSpPr>
        <p:spPr>
          <a:xfrm rot="2689455">
            <a:off x="6615207" y="4565880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C18981D-1086-4742-A85D-E28A164760EB}"/>
              </a:ext>
            </a:extLst>
          </p:cNvPr>
          <p:cNvSpPr txBox="1"/>
          <p:nvPr/>
        </p:nvSpPr>
        <p:spPr>
          <a:xfrm>
            <a:off x="6674229" y="464189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04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: скругленные углы 13">
            <a:extLst>
              <a:ext uri="{FF2B5EF4-FFF2-40B4-BE49-F238E27FC236}">
                <a16:creationId xmlns=""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6562878" y="1427987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3BCE176-3A3A-4219-960B-7E88364E244F}"/>
              </a:ext>
            </a:extLst>
          </p:cNvPr>
          <p:cNvSpPr txBox="1"/>
          <p:nvPr/>
        </p:nvSpPr>
        <p:spPr>
          <a:xfrm>
            <a:off x="6621900" y="150399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02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3BCE176-3A3A-4219-960B-7E88364E244F}"/>
              </a:ext>
            </a:extLst>
          </p:cNvPr>
          <p:cNvSpPr txBox="1"/>
          <p:nvPr/>
        </p:nvSpPr>
        <p:spPr>
          <a:xfrm>
            <a:off x="612120" y="141424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05279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4"/>
    </mc:Choice>
    <mc:Fallback>
      <p:transition spd="slow" advTm="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C044C6F-8177-4911-85FD-2E270C2A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000" y="3294000"/>
            <a:ext cx="5625000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Кеген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29.05.2025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6FB3AF9-3C87-43EB-9C34-62219ACE2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7"/>
            <a:ext cx="5758414" cy="431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C4EE845B-A861-4D7E-9F25-9688F84C9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1000" y="3969000"/>
            <a:ext cx="6525000" cy="3015000"/>
          </a:xfrm>
        </p:spPr>
        <p:txBody>
          <a:bodyPr>
            <a:no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мүшелері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тұрғындардың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ұсыныстары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1.Денсаулық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саласына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қатысты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ұсыныс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иесі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О.Бекбатыров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мүшесі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халқының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тығыздығының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төмендігіне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денсаулық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саласына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бөлінетін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қаржы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көлемі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жеткіліксіз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Осыған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аймақтар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қаржыландырудың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әдістемесі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әзірленуі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Ауданға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мамандарды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тарту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қиын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Себебі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еңбекақы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инфрақұрылым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жеткіліксіз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мамандарға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шаралары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тұрғын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көтермеақы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шығындары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қарастырылуы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ауылдарда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жәрдем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көліктері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жетіспейді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техникалық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нашар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санитарлық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автокөліктермен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шешілуі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72D0B9-877D-4A78-9025-A564DF48D6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144000"/>
            <a:ext cx="3640875" cy="33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0136B-2780-4746-8C72-FD9D4FC530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00" y="144000"/>
            <a:ext cx="2432823" cy="332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3834000"/>
            <a:ext cx="2176453" cy="29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00" y="3814858"/>
            <a:ext cx="2071906" cy="29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7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6"/>
    </mc:Choice>
    <mc:Fallback>
      <p:transition spd="slow" advTm="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6" y="370235"/>
            <a:ext cx="6045213" cy="668887"/>
          </a:xfrm>
        </p:spPr>
        <p:txBody>
          <a:bodyPr>
            <a:noAutofit/>
          </a:bodyPr>
          <a:lstStyle/>
          <a:p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Ұзынбұлақ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ауылдық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округі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9881" y="1183725"/>
            <a:ext cx="5817118" cy="2020275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2.Жастар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саясаты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әскери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міндет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ұсыныс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иесі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К.Қабылбеков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әкімінің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орынбасары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тұрақтамай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қалаларға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қоныс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аударуда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Әскери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қызметке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шақырылу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көрсеткіші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Жастарды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ынталандыру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заңнамалық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міндетті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борышты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өтеуге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тарту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үкіметі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кезіндегідей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биік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таулы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аймақтарда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азаматтардың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еңбекақысына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үстемақы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төлеу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қайта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қаралуы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D172F6-5221-420F-8E26-ACC0484778F5}"/>
              </a:ext>
            </a:extLst>
          </p:cNvPr>
          <p:cNvSpPr txBox="1"/>
          <p:nvPr/>
        </p:nvSpPr>
        <p:spPr>
          <a:xfrm>
            <a:off x="6449616" y="3392838"/>
            <a:ext cx="31134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шаруашылығын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ұсыныс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иелері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Е.Нұрбайұлы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Н.Советов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М.Тақабаев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Ұ.Мұстафин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шаруашылығы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6095848" y="4562389"/>
            <a:ext cx="32851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аманаты»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аясындағы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канал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құрылысы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аяқталмаған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Қой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жүнін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өңдейтін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кәсіпорын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мал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ұрықтандыру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Төрт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түлік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тиімсіз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шарттары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күрделі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Ветеринариялық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анықтама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қиын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қораларының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құжаты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субсидия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рәсімдеу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601193-4DEE-43CD-BF61-40FC1BD3BC48}"/>
              </a:ext>
            </a:extLst>
          </p:cNvPr>
          <p:cNvSpPr txBox="1"/>
          <p:nvPr/>
        </p:nvSpPr>
        <p:spPr>
          <a:xfrm>
            <a:off x="9563041" y="3711034"/>
            <a:ext cx="2583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Жедел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медициналық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ұсыныс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иесі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Жылысай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ауылының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тұрғыны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9626841" y="4710027"/>
            <a:ext cx="25839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400" dirty="0" err="1" smtClean="0">
                <a:solidFill>
                  <a:schemeClr val="bg1"/>
                </a:solidFill>
              </a:rPr>
              <a:t>Жылысай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ауылында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жедел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жәрдем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көлігі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жоқ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ru-RU" sz="1400" dirty="0" err="1">
                <a:solidFill>
                  <a:schemeClr val="bg1"/>
                </a:solidFill>
              </a:rPr>
              <a:t>Ауыр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науқастарға</a:t>
            </a:r>
            <a:r>
              <a:rPr lang="ru-RU" sz="1400" dirty="0">
                <a:solidFill>
                  <a:schemeClr val="bg1"/>
                </a:solidFill>
              </a:rPr>
              <a:t> дер </a:t>
            </a:r>
            <a:r>
              <a:rPr lang="ru-RU" sz="1400" dirty="0" err="1">
                <a:solidFill>
                  <a:schemeClr val="bg1"/>
                </a:solidFill>
              </a:rPr>
              <a:t>кезінде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көмек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көрсету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мүмкін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емес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ru-RU" sz="1400" dirty="0" err="1">
                <a:solidFill>
                  <a:schemeClr val="bg1"/>
                </a:solidFill>
              </a:rPr>
              <a:t>Ауылға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жедел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жәрдем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автокөлігін</a:t>
            </a:r>
            <a:r>
              <a:rPr lang="ru-RU" sz="1400" dirty="0">
                <a:solidFill>
                  <a:schemeClr val="bg1"/>
                </a:solidFill>
              </a:rPr>
              <a:t> беру – </a:t>
            </a:r>
            <a:r>
              <a:rPr lang="ru-RU" sz="1400" dirty="0" err="1">
                <a:solidFill>
                  <a:schemeClr val="bg1"/>
                </a:solidFill>
              </a:rPr>
              <a:t>өмірлік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маңызды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мәселе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09A324AC-0710-498D-9B89-070332B665AE}"/>
              </a:ext>
            </a:extLst>
          </p:cNvPr>
          <p:cNvSpPr/>
          <p:nvPr/>
        </p:nvSpPr>
        <p:spPr>
          <a:xfrm rot="2689455">
            <a:off x="5860639" y="3918466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886496" y="395708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9020864" y="4885677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9029454" y="49606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02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" y="3204000"/>
            <a:ext cx="2035174" cy="28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81" y="3706116"/>
            <a:ext cx="2093643" cy="287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b="8007"/>
          <a:stretch>
            <a:fillRect/>
          </a:stretch>
        </p:blipFill>
        <p:spPr>
          <a:xfrm>
            <a:off x="111000" y="126067"/>
            <a:ext cx="4140000" cy="306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88" y="492743"/>
            <a:ext cx="2293793" cy="321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24" y="3790679"/>
            <a:ext cx="1917099" cy="262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0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2"/>
    </mc:Choice>
    <mc:Fallback>
      <p:transition spd="slow" advTm="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C044C6F-8177-4911-85FD-2E270C2A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000" y="3114000"/>
            <a:ext cx="5625000" cy="668887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Райымбек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30.05.2025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6FB3AF9-3C87-43EB-9C34-62219ACE2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89000"/>
            <a:ext cx="4301683" cy="618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C4EE845B-A861-4D7E-9F25-9688F84C9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1000" y="3879000"/>
            <a:ext cx="6660000" cy="2484000"/>
          </a:xfrm>
        </p:spPr>
        <p:txBody>
          <a:bodyPr>
            <a:no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тұрғындары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мүшелерінің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ұсыныстары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Инфрақұрылым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көлік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Аудан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елді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мекендерін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газдандыру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өзекті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Текес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Кеген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жолының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құрылысын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аяқтау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Туризмді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Байжан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бәйбіше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сайына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салу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ұсынылды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Көксай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мектебі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бірқатар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құрылыс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нысандарының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жұмыстары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аяқталмай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	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Қақпақ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ауылында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мал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өлекселерін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тастайтын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салуға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қаржы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бөлу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72D0B9-877D-4A78-9025-A564DF48D6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00" y="174067"/>
            <a:ext cx="2010965" cy="292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0136B-2780-4746-8C72-FD9D4FC530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43" y="145450"/>
            <a:ext cx="2040639" cy="292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00" y="189000"/>
            <a:ext cx="2056640" cy="292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841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9"/>
    </mc:Choice>
    <mc:Fallback>
      <p:transition spd="slow" advTm="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Глубокий оранжевый синий">
      <a:dk1>
        <a:sysClr val="windowText" lastClr="000000"/>
      </a:dk1>
      <a:lt1>
        <a:sysClr val="window" lastClr="FFFFFF"/>
      </a:lt1>
      <a:dk2>
        <a:srgbClr val="182D40"/>
      </a:dk2>
      <a:lt2>
        <a:srgbClr val="E7E6E6"/>
      </a:lt2>
      <a:accent1>
        <a:srgbClr val="4472C4"/>
      </a:accent1>
      <a:accent2>
        <a:srgbClr val="F24C2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2224</Words>
  <Application>Microsoft Office PowerPoint</Application>
  <PresentationFormat>Произвольный</PresentationFormat>
  <Paragraphs>261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 АУДАНДАРДЫ АРАЛАУ КЕСТЕСІ: </vt:lpstr>
      <vt:lpstr>Іле ауданы  27.05.2025жыл</vt:lpstr>
      <vt:lpstr>Байкент ауылдық округі</vt:lpstr>
      <vt:lpstr>Ұйғыр ауданы 28.05.2025жыл </vt:lpstr>
      <vt:lpstr>Шарын ауылдық округі</vt:lpstr>
      <vt:lpstr>Кеген ауданы 29.05.2025 жыл</vt:lpstr>
      <vt:lpstr>Ұзынбұлақ ауылдық округі</vt:lpstr>
      <vt:lpstr>Райымбек ауданы 30.05.2025</vt:lpstr>
      <vt:lpstr>Қақпақ ауылы</vt:lpstr>
      <vt:lpstr>Еңбекшіқазақ ауданы 03.06.2025жыл </vt:lpstr>
      <vt:lpstr>Шелек ауылы 04.06.2025</vt:lpstr>
      <vt:lpstr>Қарасай ауданы 05.06.2025жыл </vt:lpstr>
      <vt:lpstr>Береке ауылдық округі 06.06.2025</vt:lpstr>
      <vt:lpstr>Жамбыл ауданы 09.06.2025жыл </vt:lpstr>
      <vt:lpstr>Шиен ауылдық округі</vt:lpstr>
      <vt:lpstr>Талғар ауданы 19.06.2025жыл </vt:lpstr>
      <vt:lpstr>Жаналық  ауылы</vt:lpstr>
      <vt:lpstr>Балқаш ауданы 26.06.2025 жыл</vt:lpstr>
      <vt:lpstr>Миялы ауылдық округі</vt:lpstr>
      <vt:lpstr>Алатау қаласы 04.07.2025жыл </vt:lpstr>
      <vt:lpstr>Экология және инфрақұрылым</vt:lpstr>
      <vt:lpstr>Презентация PowerPoint</vt:lpstr>
      <vt:lpstr>Қорытындылай келе: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133</cp:revision>
  <dcterms:created xsi:type="dcterms:W3CDTF">2020-06-15T10:11:26Z</dcterms:created>
  <dcterms:modified xsi:type="dcterms:W3CDTF">2025-07-25T05:53:00Z</dcterms:modified>
</cp:coreProperties>
</file>