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17"/>
  </p:notesMasterIdLst>
  <p:sldIdLst>
    <p:sldId id="257" r:id="rId2"/>
    <p:sldId id="301" r:id="rId3"/>
    <p:sldId id="256" r:id="rId4"/>
    <p:sldId id="300" r:id="rId5"/>
    <p:sldId id="322" r:id="rId6"/>
    <p:sldId id="302" r:id="rId7"/>
    <p:sldId id="303" r:id="rId8"/>
    <p:sldId id="260" r:id="rId9"/>
    <p:sldId id="306" r:id="rId10"/>
    <p:sldId id="307" r:id="rId11"/>
    <p:sldId id="308" r:id="rId12"/>
    <p:sldId id="310" r:id="rId13"/>
    <p:sldId id="314" r:id="rId14"/>
    <p:sldId id="313" r:id="rId15"/>
    <p:sldId id="294" r:id="rId16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49" autoAdjust="0"/>
  </p:normalViewPr>
  <p:slideViewPr>
    <p:cSldViewPr snapToGrid="0">
      <p:cViewPr varScale="1">
        <p:scale>
          <a:sx n="56" d="100"/>
          <a:sy n="56" d="100"/>
        </p:scale>
        <p:origin x="108" y="11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A990B-1FFA-4A3A-9860-3340C0037901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A962B3-B3A5-4FFE-8448-159EA7D02F16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1. Общие положения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50AF3DF8-545E-4B37-B6FC-57A061C9B149}" type="parTrans" cxnId="{636915E7-2343-4D13-8647-00FE99821D95}">
      <dgm:prSet/>
      <dgm:spPr/>
      <dgm:t>
        <a:bodyPr/>
        <a:lstStyle/>
        <a:p>
          <a:endParaRPr lang="ru-RU"/>
        </a:p>
      </dgm:t>
    </dgm:pt>
    <dgm:pt modelId="{E05D60C5-3ED6-46A3-8DD8-51A5ABF32930}" type="sibTrans" cxnId="{636915E7-2343-4D13-8647-00FE99821D95}">
      <dgm:prSet/>
      <dgm:spPr/>
      <dgm:t>
        <a:bodyPr/>
        <a:lstStyle/>
        <a:p>
          <a:endParaRPr lang="ru-RU"/>
        </a:p>
      </dgm:t>
    </dgm:pt>
    <dgm:pt modelId="{51F6769A-885C-4304-8BCD-48A54F5C0E1A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ст.1. Основные понятия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1F075CE7-7431-482D-AC80-826B0C2C4B5D}" type="parTrans" cxnId="{E0B66C36-7F77-46DF-97FF-02E2319CDE3A}">
      <dgm:prSet/>
      <dgm:spPr/>
      <dgm:t>
        <a:bodyPr/>
        <a:lstStyle/>
        <a:p>
          <a:endParaRPr lang="ru-RU"/>
        </a:p>
      </dgm:t>
    </dgm:pt>
    <dgm:pt modelId="{A7887F45-D37E-41C2-80E9-5B35592C8453}" type="sibTrans" cxnId="{E0B66C36-7F77-46DF-97FF-02E2319CDE3A}">
      <dgm:prSet/>
      <dgm:spPr/>
      <dgm:t>
        <a:bodyPr/>
        <a:lstStyle/>
        <a:p>
          <a:endParaRPr lang="ru-RU"/>
        </a:p>
      </dgm:t>
    </dgm:pt>
    <dgm:pt modelId="{10B87A39-5DC6-43A7-A52C-63C368AAF07C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2. Субъекты и объекты </a:t>
          </a:r>
        </a:p>
        <a:p>
          <a:pPr algn="l"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общественного контроля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B213D7A-257D-4A60-8451-624FDEBEE877}" type="parTrans" cxnId="{3DD980FC-F016-4756-A15E-C16BE4A0CD5B}">
      <dgm:prSet/>
      <dgm:spPr/>
      <dgm:t>
        <a:bodyPr/>
        <a:lstStyle/>
        <a:p>
          <a:endParaRPr lang="ru-RU"/>
        </a:p>
      </dgm:t>
    </dgm:pt>
    <dgm:pt modelId="{0180447F-00E0-4342-8729-783FF2687F81}" type="sibTrans" cxnId="{3DD980FC-F016-4756-A15E-C16BE4A0CD5B}">
      <dgm:prSet/>
      <dgm:spPr/>
      <dgm:t>
        <a:bodyPr/>
        <a:lstStyle/>
        <a:p>
          <a:endParaRPr lang="ru-RU"/>
        </a:p>
      </dgm:t>
    </dgm:pt>
    <dgm:pt modelId="{CF1C1BBC-662A-423C-A1E3-E03E7D965E87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ст.7. Права и обязанности субъектов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A77A7DFA-D7EF-42F0-8289-F71BF2205983}" type="parTrans" cxnId="{92766D51-3E8B-4B0E-8525-48138BC233C9}">
      <dgm:prSet/>
      <dgm:spPr/>
      <dgm:t>
        <a:bodyPr/>
        <a:lstStyle/>
        <a:p>
          <a:endParaRPr lang="ru-RU"/>
        </a:p>
      </dgm:t>
    </dgm:pt>
    <dgm:pt modelId="{136661A8-BCE9-4496-BC37-CCF5B8AF7B13}" type="sibTrans" cxnId="{92766D51-3E8B-4B0E-8525-48138BC233C9}">
      <dgm:prSet/>
      <dgm:spPr/>
      <dgm:t>
        <a:bodyPr/>
        <a:lstStyle/>
        <a:p>
          <a:endParaRPr lang="ru-RU"/>
        </a:p>
      </dgm:t>
    </dgm:pt>
    <dgm:pt modelId="{BD4ACCF9-E63A-4E3E-973A-AF739D059FD3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 defTabSz="625475">
            <a:spcAft>
              <a:spcPts val="0"/>
            </a:spcAft>
          </a:pPr>
          <a:endParaRPr lang="ru-RU" sz="2000" b="1" kern="1200" dirty="0" smtClean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algn="l" defTabSz="625475"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3. Формы и результаты </a:t>
          </a:r>
        </a:p>
        <a:p>
          <a:pPr algn="l" defTabSz="625475"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общественного контроля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2DC0D7A5-676E-4FD7-8576-A207268240BB}" type="parTrans" cxnId="{11FA8256-9DEF-4151-AA78-569EEB8FEE0E}">
      <dgm:prSet/>
      <dgm:spPr/>
      <dgm:t>
        <a:bodyPr/>
        <a:lstStyle/>
        <a:p>
          <a:endParaRPr lang="ru-RU"/>
        </a:p>
      </dgm:t>
    </dgm:pt>
    <dgm:pt modelId="{D3131D93-EC36-4EC5-9F23-69CF3BA70D86}" type="sibTrans" cxnId="{11FA8256-9DEF-4151-AA78-569EEB8FEE0E}">
      <dgm:prSet/>
      <dgm:spPr/>
      <dgm:t>
        <a:bodyPr/>
        <a:lstStyle/>
        <a:p>
          <a:endParaRPr lang="ru-RU"/>
        </a:p>
      </dgm:t>
    </dgm:pt>
    <dgm:pt modelId="{3783E565-434D-472E-B39A-D225487FA368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ст.9. Формы ОК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B369B83D-6A6A-41D3-A9B0-689E05BD48F1}" type="parTrans" cxnId="{33CA5393-4368-4772-9097-F1F84EB46E89}">
      <dgm:prSet/>
      <dgm:spPr/>
      <dgm:t>
        <a:bodyPr/>
        <a:lstStyle/>
        <a:p>
          <a:endParaRPr lang="ru-RU"/>
        </a:p>
      </dgm:t>
    </dgm:pt>
    <dgm:pt modelId="{B218630C-59F1-43D3-A7D9-C285FF0E4593}" type="sibTrans" cxnId="{33CA5393-4368-4772-9097-F1F84EB46E89}">
      <dgm:prSet/>
      <dgm:spPr/>
      <dgm:t>
        <a:bodyPr/>
        <a:lstStyle/>
        <a:p>
          <a:endParaRPr lang="ru-RU"/>
        </a:p>
      </dgm:t>
    </dgm:pt>
    <dgm:pt modelId="{B86D0D5C-54D3-4A32-9CEA-8D685AC9A8C0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 defTabSz="625475"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4. Заключительные положения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F1E4A30-80D8-4E52-A7D8-29362ED483BB}" type="parTrans" cxnId="{CC362417-5531-4C2D-A179-2BC1670BA682}">
      <dgm:prSet/>
      <dgm:spPr/>
      <dgm:t>
        <a:bodyPr/>
        <a:lstStyle/>
        <a:p>
          <a:endParaRPr lang="ru-RU"/>
        </a:p>
      </dgm:t>
    </dgm:pt>
    <dgm:pt modelId="{4C924AC8-A417-4B0D-A823-CFA73C92C2CD}" type="sibTrans" cxnId="{CC362417-5531-4C2D-A179-2BC1670BA682}">
      <dgm:prSet/>
      <dgm:spPr/>
      <dgm:t>
        <a:bodyPr/>
        <a:lstStyle/>
        <a:p>
          <a:endParaRPr lang="ru-RU"/>
        </a:p>
      </dgm:t>
    </dgm:pt>
    <dgm:pt modelId="{10A7F6E5-049C-40A3-AD3A-06342EC67B1E}">
      <dgm:prSet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ст.14. Материально-техническое и организационное обеспечение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B6B883EA-A391-4FEC-9A19-C13F7D1504AF}" type="parTrans" cxnId="{BAC73320-AB12-4844-A6A2-A23C25B3091C}">
      <dgm:prSet/>
      <dgm:spPr/>
      <dgm:t>
        <a:bodyPr/>
        <a:lstStyle/>
        <a:p>
          <a:endParaRPr lang="ru-RU"/>
        </a:p>
      </dgm:t>
    </dgm:pt>
    <dgm:pt modelId="{825A4D5C-AE61-48AE-AD45-6B3EE3D219C7}" type="sibTrans" cxnId="{BAC73320-AB12-4844-A6A2-A23C25B3091C}">
      <dgm:prSet/>
      <dgm:spPr/>
      <dgm:t>
        <a:bodyPr/>
        <a:lstStyle/>
        <a:p>
          <a:endParaRPr lang="ru-RU"/>
        </a:p>
      </dgm:t>
    </dgm:pt>
    <dgm:pt modelId="{6F1BB49B-B860-450A-87B3-C62DF297D453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ст.8. Права и обязанности объектов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5B985A89-3064-4690-8B5D-1847DCB8B88C}" type="parTrans" cxnId="{304816F2-6CDC-452F-BDA1-0E9630558A83}">
      <dgm:prSet/>
      <dgm:spPr/>
      <dgm:t>
        <a:bodyPr/>
        <a:lstStyle/>
        <a:p>
          <a:endParaRPr lang="ru-RU"/>
        </a:p>
      </dgm:t>
    </dgm:pt>
    <dgm:pt modelId="{70EA05B1-A6AB-44A3-8FE6-F59B2014B7A2}" type="sibTrans" cxnId="{304816F2-6CDC-452F-BDA1-0E9630558A83}">
      <dgm:prSet/>
      <dgm:spPr/>
      <dgm:t>
        <a:bodyPr/>
        <a:lstStyle/>
        <a:p>
          <a:endParaRPr lang="ru-RU"/>
        </a:p>
      </dgm:t>
    </dgm:pt>
    <dgm:pt modelId="{8B8AF874-E520-4F8C-BEA7-AA21E848BA36}">
      <dgm:prSet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ст.15. Ответственность за нарушение 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F9375939-A116-454D-A4D6-7DDF7224DFF8}" type="parTrans" cxnId="{E4C49B25-935E-49E0-BBC3-7F0C8A4D4CDE}">
      <dgm:prSet/>
      <dgm:spPr/>
      <dgm:t>
        <a:bodyPr/>
        <a:lstStyle/>
        <a:p>
          <a:endParaRPr lang="ru-RU"/>
        </a:p>
      </dgm:t>
    </dgm:pt>
    <dgm:pt modelId="{31D7E0C9-D0C9-4EED-9530-71BEA9333616}" type="sibTrans" cxnId="{E4C49B25-935E-49E0-BBC3-7F0C8A4D4CDE}">
      <dgm:prSet/>
      <dgm:spPr/>
      <dgm:t>
        <a:bodyPr/>
        <a:lstStyle/>
        <a:p>
          <a:endParaRPr lang="ru-RU"/>
        </a:p>
      </dgm:t>
    </dgm:pt>
    <dgm:pt modelId="{BFDD40BF-435F-450C-B7B3-679543BAE827}">
      <dgm:prSet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ст.16. Порядок введения в действие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04612887-D913-4276-B6F4-B6028C93906E}" type="parTrans" cxnId="{85467585-2120-4A56-AB2B-169F6D95D8F5}">
      <dgm:prSet/>
      <dgm:spPr/>
      <dgm:t>
        <a:bodyPr/>
        <a:lstStyle/>
        <a:p>
          <a:endParaRPr lang="ru-RU"/>
        </a:p>
      </dgm:t>
    </dgm:pt>
    <dgm:pt modelId="{64D55FC6-2AB5-4F95-AB6A-A6B01564B9DA}" type="sibTrans" cxnId="{85467585-2120-4A56-AB2B-169F6D95D8F5}">
      <dgm:prSet/>
      <dgm:spPr/>
      <dgm:t>
        <a:bodyPr/>
        <a:lstStyle/>
        <a:p>
          <a:endParaRPr lang="ru-RU"/>
        </a:p>
      </dgm:t>
    </dgm:pt>
    <dgm:pt modelId="{81511FFD-BC5A-4F0A-A604-53B28180B616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ст.2. Законодательство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8FB3FFE-5C85-4801-807B-A6F107AEB6FD}" type="parTrans" cxnId="{14BB3617-819C-4F98-9A82-B52B0B3AA588}">
      <dgm:prSet/>
      <dgm:spPr/>
      <dgm:t>
        <a:bodyPr/>
        <a:lstStyle/>
        <a:p>
          <a:endParaRPr lang="ru-RU"/>
        </a:p>
      </dgm:t>
    </dgm:pt>
    <dgm:pt modelId="{C245A612-A4EF-416A-99A8-784DE80D2C91}" type="sibTrans" cxnId="{14BB3617-819C-4F98-9A82-B52B0B3AA588}">
      <dgm:prSet/>
      <dgm:spPr/>
      <dgm:t>
        <a:bodyPr/>
        <a:lstStyle/>
        <a:p>
          <a:endParaRPr lang="ru-RU"/>
        </a:p>
      </dgm:t>
    </dgm:pt>
    <dgm:pt modelId="{F7207D00-57C7-47CF-89E3-1F5886ADD9FB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ст.3. Сфера действия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660AD0D7-1992-4FCB-8CAE-858881ED675A}" type="parTrans" cxnId="{FDA4E2E6-2C66-488B-8941-7BBC884D41A1}">
      <dgm:prSet/>
      <dgm:spPr/>
      <dgm:t>
        <a:bodyPr/>
        <a:lstStyle/>
        <a:p>
          <a:endParaRPr lang="ru-RU"/>
        </a:p>
      </dgm:t>
    </dgm:pt>
    <dgm:pt modelId="{F0DA9347-2069-45BF-AA33-E55A59381D6D}" type="sibTrans" cxnId="{FDA4E2E6-2C66-488B-8941-7BBC884D41A1}">
      <dgm:prSet/>
      <dgm:spPr/>
      <dgm:t>
        <a:bodyPr/>
        <a:lstStyle/>
        <a:p>
          <a:endParaRPr lang="ru-RU"/>
        </a:p>
      </dgm:t>
    </dgm:pt>
    <dgm:pt modelId="{62909BEE-25FF-4F0D-9DBE-E8BCF5A4F70D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ст.5. Принципы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79617F06-77DF-4892-8CE8-B575EB20FCB1}" type="parTrans" cxnId="{646B9E15-BD72-4B15-86CB-8B6E33126748}">
      <dgm:prSet/>
      <dgm:spPr/>
      <dgm:t>
        <a:bodyPr/>
        <a:lstStyle/>
        <a:p>
          <a:endParaRPr lang="ru-RU"/>
        </a:p>
      </dgm:t>
    </dgm:pt>
    <dgm:pt modelId="{AE6045FF-906B-4944-B1E1-35CC4D04DD0E}" type="sibTrans" cxnId="{646B9E15-BD72-4B15-86CB-8B6E33126748}">
      <dgm:prSet/>
      <dgm:spPr/>
      <dgm:t>
        <a:bodyPr/>
        <a:lstStyle/>
        <a:p>
          <a:endParaRPr lang="ru-RU"/>
        </a:p>
      </dgm:t>
    </dgm:pt>
    <dgm:pt modelId="{05A8FAF4-9C14-4DBA-86DF-163CA2F31188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ст.6. Условия участия 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8AD0B8EA-C4DB-40DE-A292-D70B36E14FF2}" type="parTrans" cxnId="{E9D3479D-4687-4E08-875E-298E6AE15199}">
      <dgm:prSet/>
      <dgm:spPr/>
      <dgm:t>
        <a:bodyPr/>
        <a:lstStyle/>
        <a:p>
          <a:endParaRPr lang="ru-RU"/>
        </a:p>
      </dgm:t>
    </dgm:pt>
    <dgm:pt modelId="{5D6D874B-BF90-4B04-B595-2B8BB31E0BDC}" type="sibTrans" cxnId="{E9D3479D-4687-4E08-875E-298E6AE15199}">
      <dgm:prSet/>
      <dgm:spPr/>
      <dgm:t>
        <a:bodyPr/>
        <a:lstStyle/>
        <a:p>
          <a:endParaRPr lang="ru-RU"/>
        </a:p>
      </dgm:t>
    </dgm:pt>
    <dgm:pt modelId="{4D3D1074-E4A2-44AE-9737-5E5D98AF9465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ст.10. Общественное обсуждение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98042A7-F892-495F-BD11-5F0EB2F15C8A}" type="parTrans" cxnId="{21687081-06C8-4387-9446-8BB8C193DA78}">
      <dgm:prSet/>
      <dgm:spPr/>
      <dgm:t>
        <a:bodyPr/>
        <a:lstStyle/>
        <a:p>
          <a:endParaRPr lang="ru-RU"/>
        </a:p>
      </dgm:t>
    </dgm:pt>
    <dgm:pt modelId="{7DA63155-381B-47E2-8FEB-14C83699BC41}" type="sibTrans" cxnId="{21687081-06C8-4387-9446-8BB8C193DA78}">
      <dgm:prSet/>
      <dgm:spPr/>
      <dgm:t>
        <a:bodyPr/>
        <a:lstStyle/>
        <a:p>
          <a:endParaRPr lang="ru-RU"/>
        </a:p>
      </dgm:t>
    </dgm:pt>
    <dgm:pt modelId="{B321C42D-50EB-487D-9DC3-B3E6668009C2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ст.12. Общественный мониторинг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B002916F-5033-4565-B4D9-5EC9A4662FA7}" type="parTrans" cxnId="{6B3B2AB0-818C-4EDB-A010-5FC95BA8BA8E}">
      <dgm:prSet/>
      <dgm:spPr/>
      <dgm:t>
        <a:bodyPr/>
        <a:lstStyle/>
        <a:p>
          <a:endParaRPr lang="ru-RU"/>
        </a:p>
      </dgm:t>
    </dgm:pt>
    <dgm:pt modelId="{FB0926C7-A362-47C8-ABDE-B27CF8822BAB}" type="sibTrans" cxnId="{6B3B2AB0-818C-4EDB-A010-5FC95BA8BA8E}">
      <dgm:prSet/>
      <dgm:spPr/>
      <dgm:t>
        <a:bodyPr/>
        <a:lstStyle/>
        <a:p>
          <a:endParaRPr lang="ru-RU"/>
        </a:p>
      </dgm:t>
    </dgm:pt>
    <dgm:pt modelId="{29C27377-3C45-4340-8D68-41E15F224685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ст.11. Общественная экспертиза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C82F6767-19C7-4C32-A872-319CCC1D4F0D}" type="parTrans" cxnId="{C27E6EFE-B36A-49DC-8FC3-A1D18B23DDAA}">
      <dgm:prSet/>
      <dgm:spPr/>
      <dgm:t>
        <a:bodyPr/>
        <a:lstStyle/>
        <a:p>
          <a:endParaRPr lang="ru-RU"/>
        </a:p>
      </dgm:t>
    </dgm:pt>
    <dgm:pt modelId="{FDBDFF18-16F6-4EA1-86F5-689839D2B59E}" type="sibTrans" cxnId="{C27E6EFE-B36A-49DC-8FC3-A1D18B23DDAA}">
      <dgm:prSet/>
      <dgm:spPr/>
      <dgm:t>
        <a:bodyPr/>
        <a:lstStyle/>
        <a:p>
          <a:endParaRPr lang="ru-RU"/>
        </a:p>
      </dgm:t>
    </dgm:pt>
    <dgm:pt modelId="{6DAFCE7F-25EF-4151-8308-569117C1B8AE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ст.13. Итоговые документы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B43FC1F1-C060-4F08-97F7-6C0718000D8B}" type="parTrans" cxnId="{A7B9EF7C-5F83-44F5-8801-2BA97FED763C}">
      <dgm:prSet/>
      <dgm:spPr/>
      <dgm:t>
        <a:bodyPr/>
        <a:lstStyle/>
        <a:p>
          <a:endParaRPr lang="ru-RU"/>
        </a:p>
      </dgm:t>
    </dgm:pt>
    <dgm:pt modelId="{267559ED-F914-49A4-8F75-DFB09C00A3D8}" type="sibTrans" cxnId="{A7B9EF7C-5F83-44F5-8801-2BA97FED763C}">
      <dgm:prSet/>
      <dgm:spPr/>
      <dgm:t>
        <a:bodyPr/>
        <a:lstStyle/>
        <a:p>
          <a:endParaRPr lang="ru-RU"/>
        </a:p>
      </dgm:t>
    </dgm:pt>
    <dgm:pt modelId="{60FA7738-A5AE-4A55-B42B-CD5C6EED5307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ст.4. Цели и задачи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2D22F17-92D3-4336-A733-387175A3FA10}" type="parTrans" cxnId="{DFF41A5F-EC6C-4919-AE97-EC4C235432F7}">
      <dgm:prSet/>
      <dgm:spPr/>
      <dgm:t>
        <a:bodyPr/>
        <a:lstStyle/>
        <a:p>
          <a:endParaRPr lang="ru-RU"/>
        </a:p>
      </dgm:t>
    </dgm:pt>
    <dgm:pt modelId="{E3EC0F58-0F1D-4858-8678-83D67678542B}" type="sibTrans" cxnId="{DFF41A5F-EC6C-4919-AE97-EC4C235432F7}">
      <dgm:prSet/>
      <dgm:spPr/>
      <dgm:t>
        <a:bodyPr/>
        <a:lstStyle/>
        <a:p>
          <a:endParaRPr lang="ru-RU"/>
        </a:p>
      </dgm:t>
    </dgm:pt>
    <dgm:pt modelId="{28439D89-1585-4359-8478-A0299B59E1E8}" type="pres">
      <dgm:prSet presAssocID="{6EAA990B-1FFA-4A3A-9860-3340C003790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1A3E3D-970F-4353-A47F-0FD0AA7CC7F4}" type="pres">
      <dgm:prSet presAssocID="{9AA962B3-B3A5-4FFE-8448-159EA7D02F16}" presName="circle1" presStyleLbl="node1" presStyleIdx="0" presStyleCnt="4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54681807-CF85-4B3C-A16B-42CCA5281355}" type="pres">
      <dgm:prSet presAssocID="{9AA962B3-B3A5-4FFE-8448-159EA7D02F16}" presName="space" presStyleCnt="0"/>
      <dgm:spPr/>
    </dgm:pt>
    <dgm:pt modelId="{5B71CD32-3493-4C8A-9573-32373C8334A4}" type="pres">
      <dgm:prSet presAssocID="{9AA962B3-B3A5-4FFE-8448-159EA7D02F16}" presName="rect1" presStyleLbl="alignAcc1" presStyleIdx="0" presStyleCnt="4" custScaleX="100564" custLinFactNeighborX="-742" custLinFactNeighborY="1339"/>
      <dgm:spPr/>
      <dgm:t>
        <a:bodyPr/>
        <a:lstStyle/>
        <a:p>
          <a:endParaRPr lang="ru-RU"/>
        </a:p>
      </dgm:t>
    </dgm:pt>
    <dgm:pt modelId="{1459AE0A-1289-4A02-A2AE-9AF4F991AC87}" type="pres">
      <dgm:prSet presAssocID="{10B87A39-5DC6-43A7-A52C-63C368AAF07C}" presName="vertSpace2" presStyleLbl="node1" presStyleIdx="0" presStyleCnt="4"/>
      <dgm:spPr/>
    </dgm:pt>
    <dgm:pt modelId="{5956A3AE-3562-42E3-BA0F-A7C35C32CFE0}" type="pres">
      <dgm:prSet presAssocID="{10B87A39-5DC6-43A7-A52C-63C368AAF07C}" presName="circle2" presStyleLbl="node1" presStyleIdx="1" presStyleCnt="4" custLinFactNeighborX="-4213" custLinFactNeighborY="-339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F63C5538-B89F-4F7A-B608-44E2EA94E7E2}" type="pres">
      <dgm:prSet presAssocID="{10B87A39-5DC6-43A7-A52C-63C368AAF07C}" presName="rect2" presStyleLbl="alignAcc1" presStyleIdx="1" presStyleCnt="4" custScaleX="100386" custScaleY="81310" custLinFactNeighborX="-1206" custLinFactNeighborY="-339"/>
      <dgm:spPr/>
      <dgm:t>
        <a:bodyPr/>
        <a:lstStyle/>
        <a:p>
          <a:endParaRPr lang="ru-RU"/>
        </a:p>
      </dgm:t>
    </dgm:pt>
    <dgm:pt modelId="{1F0F2979-9FAF-4C65-BF50-18097F08E676}" type="pres">
      <dgm:prSet presAssocID="{BD4ACCF9-E63A-4E3E-973A-AF739D059FD3}" presName="vertSpace3" presStyleLbl="node1" presStyleIdx="1" presStyleCnt="4"/>
      <dgm:spPr/>
    </dgm:pt>
    <dgm:pt modelId="{BAA0F0BC-A08B-4A8F-9EA3-31B98E4FB5EA}" type="pres">
      <dgm:prSet presAssocID="{BD4ACCF9-E63A-4E3E-973A-AF739D059FD3}" presName="circle3" presStyleLbl="node1" presStyleIdx="2" presStyleCnt="4" custLinFactNeighborX="-6263" custLinFactNeighborY="-526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08689EDC-2D10-4852-BC5C-0097459DD581}" type="pres">
      <dgm:prSet presAssocID="{BD4ACCF9-E63A-4E3E-973A-AF739D059FD3}" presName="rect3" presStyleLbl="alignAcc1" presStyleIdx="2" presStyleCnt="4" custScaleY="83501" custLinFactNeighborX="-1248"/>
      <dgm:spPr/>
      <dgm:t>
        <a:bodyPr/>
        <a:lstStyle/>
        <a:p>
          <a:endParaRPr lang="ru-RU"/>
        </a:p>
      </dgm:t>
    </dgm:pt>
    <dgm:pt modelId="{3820FEEB-A775-4FE8-B98E-80A58DD98BB7}" type="pres">
      <dgm:prSet presAssocID="{B86D0D5C-54D3-4A32-9CEA-8D685AC9A8C0}" presName="vertSpace4" presStyleLbl="node1" presStyleIdx="2" presStyleCnt="4"/>
      <dgm:spPr/>
    </dgm:pt>
    <dgm:pt modelId="{32A15E56-ABB0-4C51-A2FF-D182E066A2C3}" type="pres">
      <dgm:prSet presAssocID="{B86D0D5C-54D3-4A32-9CEA-8D685AC9A8C0}" presName="circle4" presStyleLbl="node1" presStyleIdx="3" presStyleCnt="4" custLinFactNeighborX="-13377" custLinFactNeighborY="-1176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EEC93F64-D251-4D29-AF8F-400D60C70786}" type="pres">
      <dgm:prSet presAssocID="{B86D0D5C-54D3-4A32-9CEA-8D685AC9A8C0}" presName="rect4" presStyleLbl="alignAcc1" presStyleIdx="3" presStyleCnt="4" custScaleX="100000" custScaleY="87839" custLinFactNeighborX="-1347" custLinFactNeighborY="54090"/>
      <dgm:spPr/>
      <dgm:t>
        <a:bodyPr/>
        <a:lstStyle/>
        <a:p>
          <a:endParaRPr lang="ru-RU"/>
        </a:p>
      </dgm:t>
    </dgm:pt>
    <dgm:pt modelId="{B39EA443-4FD7-44AD-92F8-54C2AFEA9DFD}" type="pres">
      <dgm:prSet presAssocID="{9AA962B3-B3A5-4FFE-8448-159EA7D02F16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6B11D7-CAA0-40C3-A9F2-BE25D2B23DB3}" type="pres">
      <dgm:prSet presAssocID="{9AA962B3-B3A5-4FFE-8448-159EA7D02F16}" presName="rect1ChTx" presStyleLbl="alignAcc1" presStyleIdx="3" presStyleCnt="4" custScaleX="115111" custScaleY="126091" custLinFactNeighborX="-598" custLinFactNeighborY="132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15604-7352-4475-8E02-DC915A73D55A}" type="pres">
      <dgm:prSet presAssocID="{10B87A39-5DC6-43A7-A52C-63C368AAF07C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C8A63-F87C-4CFB-BF8D-F101CE594B34}" type="pres">
      <dgm:prSet presAssocID="{10B87A39-5DC6-43A7-A52C-63C368AAF07C}" presName="rect2ChTx" presStyleLbl="alignAcc1" presStyleIdx="3" presStyleCnt="4" custScaleX="115830" custLinFactNeighborX="-805" custLinFactNeighborY="252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EBB88-7F0A-4A5C-AA6E-B7AC2AC0AE3D}" type="pres">
      <dgm:prSet presAssocID="{BD4ACCF9-E63A-4E3E-973A-AF739D059FD3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E5151C-2EE3-434F-8F90-6DC5F990DD9F}" type="pres">
      <dgm:prSet presAssocID="{BD4ACCF9-E63A-4E3E-973A-AF739D059FD3}" presName="rect3ChTx" presStyleLbl="alignAcc1" presStyleIdx="3" presStyleCnt="4" custScaleX="113841" custLinFactNeighborX="-1440" custLinFactNeighborY="397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4AD05B-C7A1-41F1-BA91-6C3C69C9A88C}" type="pres">
      <dgm:prSet presAssocID="{B86D0D5C-54D3-4A32-9CEA-8D685AC9A8C0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72F86-8BC0-40A7-8D59-2CC2FD7E01DD}" type="pres">
      <dgm:prSet presAssocID="{B86D0D5C-54D3-4A32-9CEA-8D685AC9A8C0}" presName="rect4ChTx" presStyleLbl="alignAcc1" presStyleIdx="3" presStyleCnt="4" custScaleX="110877" custScaleY="110700" custLinFactNeighborX="-2718" custLinFactNeighborY="54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687081-06C8-4387-9446-8BB8C193DA78}" srcId="{BD4ACCF9-E63A-4E3E-973A-AF739D059FD3}" destId="{4D3D1074-E4A2-44AE-9737-5E5D98AF9465}" srcOrd="1" destOrd="0" parTransId="{398042A7-F892-495F-BD11-5F0EB2F15C8A}" sibTransId="{7DA63155-381B-47E2-8FEB-14C83699BC41}"/>
    <dgm:cxn modelId="{C27E6EFE-B36A-49DC-8FC3-A1D18B23DDAA}" srcId="{BD4ACCF9-E63A-4E3E-973A-AF739D059FD3}" destId="{29C27377-3C45-4340-8D68-41E15F224685}" srcOrd="2" destOrd="0" parTransId="{C82F6767-19C7-4C32-A872-319CCC1D4F0D}" sibTransId="{FDBDFF18-16F6-4EA1-86F5-689839D2B59E}"/>
    <dgm:cxn modelId="{60C3ABC8-11F1-4276-BACD-F09EABE860CE}" type="presOf" srcId="{10B87A39-5DC6-43A7-A52C-63C368AAF07C}" destId="{7F115604-7352-4475-8E02-DC915A73D55A}" srcOrd="1" destOrd="0" presId="urn:microsoft.com/office/officeart/2005/8/layout/target3"/>
    <dgm:cxn modelId="{CC362417-5531-4C2D-A179-2BC1670BA682}" srcId="{6EAA990B-1FFA-4A3A-9860-3340C0037901}" destId="{B86D0D5C-54D3-4A32-9CEA-8D685AC9A8C0}" srcOrd="3" destOrd="0" parTransId="{9F1E4A30-80D8-4E52-A7D8-29362ED483BB}" sibTransId="{4C924AC8-A417-4B0D-A823-CFA73C92C2CD}"/>
    <dgm:cxn modelId="{3DD980FC-F016-4756-A15E-C16BE4A0CD5B}" srcId="{6EAA990B-1FFA-4A3A-9860-3340C0037901}" destId="{10B87A39-5DC6-43A7-A52C-63C368AAF07C}" srcOrd="1" destOrd="0" parTransId="{9B213D7A-257D-4A60-8451-624FDEBEE877}" sibTransId="{0180447F-00E0-4342-8729-783FF2687F81}"/>
    <dgm:cxn modelId="{B444BE07-2530-4023-BF61-32FC8A286A78}" type="presOf" srcId="{BFDD40BF-435F-450C-B7B3-679543BAE827}" destId="{31772F86-8BC0-40A7-8D59-2CC2FD7E01DD}" srcOrd="0" destOrd="2" presId="urn:microsoft.com/office/officeart/2005/8/layout/target3"/>
    <dgm:cxn modelId="{6DF355EA-F525-48DE-A114-671F61348E41}" type="presOf" srcId="{BD4ACCF9-E63A-4E3E-973A-AF739D059FD3}" destId="{08689EDC-2D10-4852-BC5C-0097459DD581}" srcOrd="0" destOrd="0" presId="urn:microsoft.com/office/officeart/2005/8/layout/target3"/>
    <dgm:cxn modelId="{4CE1DBCB-046F-40C0-84AF-7083504D4369}" type="presOf" srcId="{B321C42D-50EB-487D-9DC3-B3E6668009C2}" destId="{26E5151C-2EE3-434F-8F90-6DC5F990DD9F}" srcOrd="0" destOrd="3" presId="urn:microsoft.com/office/officeart/2005/8/layout/target3"/>
    <dgm:cxn modelId="{960AF4A9-1518-438E-A2F5-31FCF9B3407D}" type="presOf" srcId="{62909BEE-25FF-4F0D-9DBE-E8BCF5A4F70D}" destId="{D86B11D7-CAA0-40C3-A9F2-BE25D2B23DB3}" srcOrd="0" destOrd="4" presId="urn:microsoft.com/office/officeart/2005/8/layout/target3"/>
    <dgm:cxn modelId="{EA66C0A9-9A3C-48F1-AAF0-29F4D634F479}" type="presOf" srcId="{10B87A39-5DC6-43A7-A52C-63C368AAF07C}" destId="{F63C5538-B89F-4F7A-B608-44E2EA94E7E2}" srcOrd="0" destOrd="0" presId="urn:microsoft.com/office/officeart/2005/8/layout/target3"/>
    <dgm:cxn modelId="{59F91F99-DEB8-4C80-8E7D-D4CB6B08FF2A}" type="presOf" srcId="{4D3D1074-E4A2-44AE-9737-5E5D98AF9465}" destId="{26E5151C-2EE3-434F-8F90-6DC5F990DD9F}" srcOrd="0" destOrd="1" presId="urn:microsoft.com/office/officeart/2005/8/layout/target3"/>
    <dgm:cxn modelId="{9B2CD9A2-4A43-45F1-8556-89C057D230EC}" type="presOf" srcId="{10A7F6E5-049C-40A3-AD3A-06342EC67B1E}" destId="{31772F86-8BC0-40A7-8D59-2CC2FD7E01DD}" srcOrd="0" destOrd="0" presId="urn:microsoft.com/office/officeart/2005/8/layout/target3"/>
    <dgm:cxn modelId="{B9678D17-06D6-4EF5-8BEA-598EEB1A5945}" type="presOf" srcId="{05A8FAF4-9C14-4DBA-86DF-163CA2F31188}" destId="{D86B11D7-CAA0-40C3-A9F2-BE25D2B23DB3}" srcOrd="0" destOrd="5" presId="urn:microsoft.com/office/officeart/2005/8/layout/target3"/>
    <dgm:cxn modelId="{9E009EF4-0C81-423A-AA04-477598F13409}" type="presOf" srcId="{60FA7738-A5AE-4A55-B42B-CD5C6EED5307}" destId="{D86B11D7-CAA0-40C3-A9F2-BE25D2B23DB3}" srcOrd="0" destOrd="3" presId="urn:microsoft.com/office/officeart/2005/8/layout/target3"/>
    <dgm:cxn modelId="{646B9E15-BD72-4B15-86CB-8B6E33126748}" srcId="{9AA962B3-B3A5-4FFE-8448-159EA7D02F16}" destId="{62909BEE-25FF-4F0D-9DBE-E8BCF5A4F70D}" srcOrd="4" destOrd="0" parTransId="{79617F06-77DF-4892-8CE8-B575EB20FCB1}" sibTransId="{AE6045FF-906B-4944-B1E1-35CC4D04DD0E}"/>
    <dgm:cxn modelId="{14BB3617-819C-4F98-9A82-B52B0B3AA588}" srcId="{9AA962B3-B3A5-4FFE-8448-159EA7D02F16}" destId="{81511FFD-BC5A-4F0A-A604-53B28180B616}" srcOrd="1" destOrd="0" parTransId="{98FB3FFE-5C85-4801-807B-A6F107AEB6FD}" sibTransId="{C245A612-A4EF-416A-99A8-784DE80D2C91}"/>
    <dgm:cxn modelId="{636915E7-2343-4D13-8647-00FE99821D95}" srcId="{6EAA990B-1FFA-4A3A-9860-3340C0037901}" destId="{9AA962B3-B3A5-4FFE-8448-159EA7D02F16}" srcOrd="0" destOrd="0" parTransId="{50AF3DF8-545E-4B37-B6FC-57A061C9B149}" sibTransId="{E05D60C5-3ED6-46A3-8DD8-51A5ABF32930}"/>
    <dgm:cxn modelId="{61DA9F70-4A06-4C93-A7C7-922AB3350DD0}" type="presOf" srcId="{F7207D00-57C7-47CF-89E3-1F5886ADD9FB}" destId="{D86B11D7-CAA0-40C3-A9F2-BE25D2B23DB3}" srcOrd="0" destOrd="2" presId="urn:microsoft.com/office/officeart/2005/8/layout/target3"/>
    <dgm:cxn modelId="{4F0EF772-3384-4CF8-AA0B-7458C11A1102}" type="presOf" srcId="{B86D0D5C-54D3-4A32-9CEA-8D685AC9A8C0}" destId="{B84AD05B-C7A1-41F1-BA91-6C3C69C9A88C}" srcOrd="1" destOrd="0" presId="urn:microsoft.com/office/officeart/2005/8/layout/target3"/>
    <dgm:cxn modelId="{85467585-2120-4A56-AB2B-169F6D95D8F5}" srcId="{B86D0D5C-54D3-4A32-9CEA-8D685AC9A8C0}" destId="{BFDD40BF-435F-450C-B7B3-679543BAE827}" srcOrd="2" destOrd="0" parTransId="{04612887-D913-4276-B6F4-B6028C93906E}" sibTransId="{64D55FC6-2AB5-4F95-AB6A-A6B01564B9DA}"/>
    <dgm:cxn modelId="{1ACAC206-3C29-4041-A034-AC805D692F2C}" type="presOf" srcId="{9AA962B3-B3A5-4FFE-8448-159EA7D02F16}" destId="{5B71CD32-3493-4C8A-9573-32373C8334A4}" srcOrd="0" destOrd="0" presId="urn:microsoft.com/office/officeart/2005/8/layout/target3"/>
    <dgm:cxn modelId="{094554E4-0883-44AE-B773-D16C95CCD967}" type="presOf" srcId="{6F1BB49B-B860-450A-87B3-C62DF297D453}" destId="{687C8A63-F87C-4CFB-BF8D-F101CE594B34}" srcOrd="0" destOrd="1" presId="urn:microsoft.com/office/officeart/2005/8/layout/target3"/>
    <dgm:cxn modelId="{C6EB4893-5822-4E7A-A02C-30C8CB5AA84C}" type="presOf" srcId="{51F6769A-885C-4304-8BCD-48A54F5C0E1A}" destId="{D86B11D7-CAA0-40C3-A9F2-BE25D2B23DB3}" srcOrd="0" destOrd="0" presId="urn:microsoft.com/office/officeart/2005/8/layout/target3"/>
    <dgm:cxn modelId="{11FA8256-9DEF-4151-AA78-569EEB8FEE0E}" srcId="{6EAA990B-1FFA-4A3A-9860-3340C0037901}" destId="{BD4ACCF9-E63A-4E3E-973A-AF739D059FD3}" srcOrd="2" destOrd="0" parTransId="{2DC0D7A5-676E-4FD7-8576-A207268240BB}" sibTransId="{D3131D93-EC36-4EC5-9F23-69CF3BA70D86}"/>
    <dgm:cxn modelId="{92766D51-3E8B-4B0E-8525-48138BC233C9}" srcId="{10B87A39-5DC6-43A7-A52C-63C368AAF07C}" destId="{CF1C1BBC-662A-423C-A1E3-E03E7D965E87}" srcOrd="0" destOrd="0" parTransId="{A77A7DFA-D7EF-42F0-8289-F71BF2205983}" sibTransId="{136661A8-BCE9-4496-BC37-CCF5B8AF7B13}"/>
    <dgm:cxn modelId="{D1F36792-3EAB-4E2C-8BCA-A716D5C57A1F}" type="presOf" srcId="{9AA962B3-B3A5-4FFE-8448-159EA7D02F16}" destId="{B39EA443-4FD7-44AD-92F8-54C2AFEA9DFD}" srcOrd="1" destOrd="0" presId="urn:microsoft.com/office/officeart/2005/8/layout/target3"/>
    <dgm:cxn modelId="{E9D3479D-4687-4E08-875E-298E6AE15199}" srcId="{9AA962B3-B3A5-4FFE-8448-159EA7D02F16}" destId="{05A8FAF4-9C14-4DBA-86DF-163CA2F31188}" srcOrd="5" destOrd="0" parTransId="{8AD0B8EA-C4DB-40DE-A292-D70B36E14FF2}" sibTransId="{5D6D874B-BF90-4B04-B595-2B8BB31E0BDC}"/>
    <dgm:cxn modelId="{F63072F7-B625-4148-B15F-0935FA3376D6}" type="presOf" srcId="{29C27377-3C45-4340-8D68-41E15F224685}" destId="{26E5151C-2EE3-434F-8F90-6DC5F990DD9F}" srcOrd="0" destOrd="2" presId="urn:microsoft.com/office/officeart/2005/8/layout/target3"/>
    <dgm:cxn modelId="{BA0337DE-9FFF-4BE5-BC8C-C4FB5EF12CC5}" type="presOf" srcId="{BD4ACCF9-E63A-4E3E-973A-AF739D059FD3}" destId="{4A7EBB88-7F0A-4A5C-AA6E-B7AC2AC0AE3D}" srcOrd="1" destOrd="0" presId="urn:microsoft.com/office/officeart/2005/8/layout/target3"/>
    <dgm:cxn modelId="{33CA5393-4368-4772-9097-F1F84EB46E89}" srcId="{BD4ACCF9-E63A-4E3E-973A-AF739D059FD3}" destId="{3783E565-434D-472E-B39A-D225487FA368}" srcOrd="0" destOrd="0" parTransId="{B369B83D-6A6A-41D3-A9B0-689E05BD48F1}" sibTransId="{B218630C-59F1-43D3-A7D9-C285FF0E4593}"/>
    <dgm:cxn modelId="{DFF41A5F-EC6C-4919-AE97-EC4C235432F7}" srcId="{9AA962B3-B3A5-4FFE-8448-159EA7D02F16}" destId="{60FA7738-A5AE-4A55-B42B-CD5C6EED5307}" srcOrd="3" destOrd="0" parTransId="{92D22F17-92D3-4336-A733-387175A3FA10}" sibTransId="{E3EC0F58-0F1D-4858-8678-83D67678542B}"/>
    <dgm:cxn modelId="{4AD75100-83FA-4ED8-8CB6-509A9EF02F25}" type="presOf" srcId="{B86D0D5C-54D3-4A32-9CEA-8D685AC9A8C0}" destId="{EEC93F64-D251-4D29-AF8F-400D60C70786}" srcOrd="0" destOrd="0" presId="urn:microsoft.com/office/officeart/2005/8/layout/target3"/>
    <dgm:cxn modelId="{8DABB382-616C-4485-B05A-141EDA11198E}" type="presOf" srcId="{81511FFD-BC5A-4F0A-A604-53B28180B616}" destId="{D86B11D7-CAA0-40C3-A9F2-BE25D2B23DB3}" srcOrd="0" destOrd="1" presId="urn:microsoft.com/office/officeart/2005/8/layout/target3"/>
    <dgm:cxn modelId="{BAC73320-AB12-4844-A6A2-A23C25B3091C}" srcId="{B86D0D5C-54D3-4A32-9CEA-8D685AC9A8C0}" destId="{10A7F6E5-049C-40A3-AD3A-06342EC67B1E}" srcOrd="0" destOrd="0" parTransId="{B6B883EA-A391-4FEC-9A19-C13F7D1504AF}" sibTransId="{825A4D5C-AE61-48AE-AD45-6B3EE3D219C7}"/>
    <dgm:cxn modelId="{FDA4E2E6-2C66-488B-8941-7BBC884D41A1}" srcId="{9AA962B3-B3A5-4FFE-8448-159EA7D02F16}" destId="{F7207D00-57C7-47CF-89E3-1F5886ADD9FB}" srcOrd="2" destOrd="0" parTransId="{660AD0D7-1992-4FCB-8CAE-858881ED675A}" sibTransId="{F0DA9347-2069-45BF-AA33-E55A59381D6D}"/>
    <dgm:cxn modelId="{A7B9EF7C-5F83-44F5-8801-2BA97FED763C}" srcId="{BD4ACCF9-E63A-4E3E-973A-AF739D059FD3}" destId="{6DAFCE7F-25EF-4151-8308-569117C1B8AE}" srcOrd="4" destOrd="0" parTransId="{B43FC1F1-C060-4F08-97F7-6C0718000D8B}" sibTransId="{267559ED-F914-49A4-8F75-DFB09C00A3D8}"/>
    <dgm:cxn modelId="{86DAC60D-4DBC-40F7-B71C-DFAC6A5BDBA9}" type="presOf" srcId="{3783E565-434D-472E-B39A-D225487FA368}" destId="{26E5151C-2EE3-434F-8F90-6DC5F990DD9F}" srcOrd="0" destOrd="0" presId="urn:microsoft.com/office/officeart/2005/8/layout/target3"/>
    <dgm:cxn modelId="{128F2766-E4AA-4058-94C8-ED31F5900B1A}" type="presOf" srcId="{8B8AF874-E520-4F8C-BEA7-AA21E848BA36}" destId="{31772F86-8BC0-40A7-8D59-2CC2FD7E01DD}" srcOrd="0" destOrd="1" presId="urn:microsoft.com/office/officeart/2005/8/layout/target3"/>
    <dgm:cxn modelId="{6B3B2AB0-818C-4EDB-A010-5FC95BA8BA8E}" srcId="{BD4ACCF9-E63A-4E3E-973A-AF739D059FD3}" destId="{B321C42D-50EB-487D-9DC3-B3E6668009C2}" srcOrd="3" destOrd="0" parTransId="{B002916F-5033-4565-B4D9-5EC9A4662FA7}" sibTransId="{FB0926C7-A362-47C8-ABDE-B27CF8822BAB}"/>
    <dgm:cxn modelId="{E0B66C36-7F77-46DF-97FF-02E2319CDE3A}" srcId="{9AA962B3-B3A5-4FFE-8448-159EA7D02F16}" destId="{51F6769A-885C-4304-8BCD-48A54F5C0E1A}" srcOrd="0" destOrd="0" parTransId="{1F075CE7-7431-482D-AC80-826B0C2C4B5D}" sibTransId="{A7887F45-D37E-41C2-80E9-5B35592C8453}"/>
    <dgm:cxn modelId="{A74663FD-CC6C-4A68-AC3B-9AD02EE6F2EB}" type="presOf" srcId="{6EAA990B-1FFA-4A3A-9860-3340C0037901}" destId="{28439D89-1585-4359-8478-A0299B59E1E8}" srcOrd="0" destOrd="0" presId="urn:microsoft.com/office/officeart/2005/8/layout/target3"/>
    <dgm:cxn modelId="{772DEA94-3F87-4E8D-B4C2-3736EB4E072B}" type="presOf" srcId="{6DAFCE7F-25EF-4151-8308-569117C1B8AE}" destId="{26E5151C-2EE3-434F-8F90-6DC5F990DD9F}" srcOrd="0" destOrd="4" presId="urn:microsoft.com/office/officeart/2005/8/layout/target3"/>
    <dgm:cxn modelId="{E4C49B25-935E-49E0-BBC3-7F0C8A4D4CDE}" srcId="{B86D0D5C-54D3-4A32-9CEA-8D685AC9A8C0}" destId="{8B8AF874-E520-4F8C-BEA7-AA21E848BA36}" srcOrd="1" destOrd="0" parTransId="{F9375939-A116-454D-A4D6-7DDF7224DFF8}" sibTransId="{31D7E0C9-D0C9-4EED-9530-71BEA9333616}"/>
    <dgm:cxn modelId="{304816F2-6CDC-452F-BDA1-0E9630558A83}" srcId="{10B87A39-5DC6-43A7-A52C-63C368AAF07C}" destId="{6F1BB49B-B860-450A-87B3-C62DF297D453}" srcOrd="1" destOrd="0" parTransId="{5B985A89-3064-4690-8B5D-1847DCB8B88C}" sibTransId="{70EA05B1-A6AB-44A3-8FE6-F59B2014B7A2}"/>
    <dgm:cxn modelId="{0401DCF4-58DE-47C4-B2AA-937F43906688}" type="presOf" srcId="{CF1C1BBC-662A-423C-A1E3-E03E7D965E87}" destId="{687C8A63-F87C-4CFB-BF8D-F101CE594B34}" srcOrd="0" destOrd="0" presId="urn:microsoft.com/office/officeart/2005/8/layout/target3"/>
    <dgm:cxn modelId="{6C58649B-DBDE-4B5F-BE6D-F1C11072CACB}" type="presParOf" srcId="{28439D89-1585-4359-8478-A0299B59E1E8}" destId="{7D1A3E3D-970F-4353-A47F-0FD0AA7CC7F4}" srcOrd="0" destOrd="0" presId="urn:microsoft.com/office/officeart/2005/8/layout/target3"/>
    <dgm:cxn modelId="{FA899DF4-64EE-4A4A-9E06-5BB69FEA7EF8}" type="presParOf" srcId="{28439D89-1585-4359-8478-A0299B59E1E8}" destId="{54681807-CF85-4B3C-A16B-42CCA5281355}" srcOrd="1" destOrd="0" presId="urn:microsoft.com/office/officeart/2005/8/layout/target3"/>
    <dgm:cxn modelId="{4A78B953-51DF-48C9-B7A3-9624D21A5747}" type="presParOf" srcId="{28439D89-1585-4359-8478-A0299B59E1E8}" destId="{5B71CD32-3493-4C8A-9573-32373C8334A4}" srcOrd="2" destOrd="0" presId="urn:microsoft.com/office/officeart/2005/8/layout/target3"/>
    <dgm:cxn modelId="{67A5AC4F-F182-4B46-A7D5-299F8FF9B0AB}" type="presParOf" srcId="{28439D89-1585-4359-8478-A0299B59E1E8}" destId="{1459AE0A-1289-4A02-A2AE-9AF4F991AC87}" srcOrd="3" destOrd="0" presId="urn:microsoft.com/office/officeart/2005/8/layout/target3"/>
    <dgm:cxn modelId="{7A14C056-59BD-418F-9550-235B1C729934}" type="presParOf" srcId="{28439D89-1585-4359-8478-A0299B59E1E8}" destId="{5956A3AE-3562-42E3-BA0F-A7C35C32CFE0}" srcOrd="4" destOrd="0" presId="urn:microsoft.com/office/officeart/2005/8/layout/target3"/>
    <dgm:cxn modelId="{FC58CC4D-4DB9-4481-967F-88F3319396B3}" type="presParOf" srcId="{28439D89-1585-4359-8478-A0299B59E1E8}" destId="{F63C5538-B89F-4F7A-B608-44E2EA94E7E2}" srcOrd="5" destOrd="0" presId="urn:microsoft.com/office/officeart/2005/8/layout/target3"/>
    <dgm:cxn modelId="{4B6933DB-A80E-40CD-89D8-3F1BE62C4C73}" type="presParOf" srcId="{28439D89-1585-4359-8478-A0299B59E1E8}" destId="{1F0F2979-9FAF-4C65-BF50-18097F08E676}" srcOrd="6" destOrd="0" presId="urn:microsoft.com/office/officeart/2005/8/layout/target3"/>
    <dgm:cxn modelId="{7061682E-4C09-4C9E-87FD-A6F2F0C6CA25}" type="presParOf" srcId="{28439D89-1585-4359-8478-A0299B59E1E8}" destId="{BAA0F0BC-A08B-4A8F-9EA3-31B98E4FB5EA}" srcOrd="7" destOrd="0" presId="urn:microsoft.com/office/officeart/2005/8/layout/target3"/>
    <dgm:cxn modelId="{C1B8FBF5-0F64-4088-A2E0-2909DBFAE224}" type="presParOf" srcId="{28439D89-1585-4359-8478-A0299B59E1E8}" destId="{08689EDC-2D10-4852-BC5C-0097459DD581}" srcOrd="8" destOrd="0" presId="urn:microsoft.com/office/officeart/2005/8/layout/target3"/>
    <dgm:cxn modelId="{A6E53DB4-ACF3-4D58-9929-AA895955EE20}" type="presParOf" srcId="{28439D89-1585-4359-8478-A0299B59E1E8}" destId="{3820FEEB-A775-4FE8-B98E-80A58DD98BB7}" srcOrd="9" destOrd="0" presId="urn:microsoft.com/office/officeart/2005/8/layout/target3"/>
    <dgm:cxn modelId="{1122A7B1-96B5-48A7-9804-B4F87A78C8FF}" type="presParOf" srcId="{28439D89-1585-4359-8478-A0299B59E1E8}" destId="{32A15E56-ABB0-4C51-A2FF-D182E066A2C3}" srcOrd="10" destOrd="0" presId="urn:microsoft.com/office/officeart/2005/8/layout/target3"/>
    <dgm:cxn modelId="{D18C603F-93B4-4E13-AE73-35B2CCEC603A}" type="presParOf" srcId="{28439D89-1585-4359-8478-A0299B59E1E8}" destId="{EEC93F64-D251-4D29-AF8F-400D60C70786}" srcOrd="11" destOrd="0" presId="urn:microsoft.com/office/officeart/2005/8/layout/target3"/>
    <dgm:cxn modelId="{BB62C542-F16D-464C-A70C-7233EB75711D}" type="presParOf" srcId="{28439D89-1585-4359-8478-A0299B59E1E8}" destId="{B39EA443-4FD7-44AD-92F8-54C2AFEA9DFD}" srcOrd="12" destOrd="0" presId="urn:microsoft.com/office/officeart/2005/8/layout/target3"/>
    <dgm:cxn modelId="{A4FEA54A-0DCC-40E5-BBF0-ED6086F2E12C}" type="presParOf" srcId="{28439D89-1585-4359-8478-A0299B59E1E8}" destId="{D86B11D7-CAA0-40C3-A9F2-BE25D2B23DB3}" srcOrd="13" destOrd="0" presId="urn:microsoft.com/office/officeart/2005/8/layout/target3"/>
    <dgm:cxn modelId="{CC876299-1F12-4393-8865-06F462AC319D}" type="presParOf" srcId="{28439D89-1585-4359-8478-A0299B59E1E8}" destId="{7F115604-7352-4475-8E02-DC915A73D55A}" srcOrd="14" destOrd="0" presId="urn:microsoft.com/office/officeart/2005/8/layout/target3"/>
    <dgm:cxn modelId="{7E7E59F5-3E08-40DE-95DE-A9CB496071BA}" type="presParOf" srcId="{28439D89-1585-4359-8478-A0299B59E1E8}" destId="{687C8A63-F87C-4CFB-BF8D-F101CE594B34}" srcOrd="15" destOrd="0" presId="urn:microsoft.com/office/officeart/2005/8/layout/target3"/>
    <dgm:cxn modelId="{FFC7EB0B-F70F-4AA2-8E76-3EAED5A1C7A4}" type="presParOf" srcId="{28439D89-1585-4359-8478-A0299B59E1E8}" destId="{4A7EBB88-7F0A-4A5C-AA6E-B7AC2AC0AE3D}" srcOrd="16" destOrd="0" presId="urn:microsoft.com/office/officeart/2005/8/layout/target3"/>
    <dgm:cxn modelId="{E16D0948-18DF-46FA-A264-508BB60E0814}" type="presParOf" srcId="{28439D89-1585-4359-8478-A0299B59E1E8}" destId="{26E5151C-2EE3-434F-8F90-6DC5F990DD9F}" srcOrd="17" destOrd="0" presId="urn:microsoft.com/office/officeart/2005/8/layout/target3"/>
    <dgm:cxn modelId="{9FAF6757-B712-4360-80B1-267AD29BF98D}" type="presParOf" srcId="{28439D89-1585-4359-8478-A0299B59E1E8}" destId="{B84AD05B-C7A1-41F1-BA91-6C3C69C9A88C}" srcOrd="18" destOrd="0" presId="urn:microsoft.com/office/officeart/2005/8/layout/target3"/>
    <dgm:cxn modelId="{CCB4D363-8786-44AD-A3CD-4E551B6C5FC6}" type="presParOf" srcId="{28439D89-1585-4359-8478-A0299B59E1E8}" destId="{31772F86-8BC0-40A7-8D59-2CC2FD7E01DD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1A3E3D-970F-4353-A47F-0FD0AA7CC7F4}">
      <dsp:nvSpPr>
        <dsp:cNvPr id="0" name=""/>
        <dsp:cNvSpPr/>
      </dsp:nvSpPr>
      <dsp:spPr>
        <a:xfrm>
          <a:off x="-190342" y="67463"/>
          <a:ext cx="4867167" cy="486716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71CD32-3493-4C8A-9573-32373C8334A4}">
      <dsp:nvSpPr>
        <dsp:cNvPr id="0" name=""/>
        <dsp:cNvSpPr/>
      </dsp:nvSpPr>
      <dsp:spPr>
        <a:xfrm>
          <a:off x="2144738" y="67463"/>
          <a:ext cx="9673587" cy="486716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1. Общие положения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144738" y="67463"/>
        <a:ext cx="4836793" cy="1034272"/>
      </dsp:txXfrm>
    </dsp:sp>
    <dsp:sp modelId="{5956A3AE-3562-42E3-BA0F-A7C35C32CFE0}">
      <dsp:nvSpPr>
        <dsp:cNvPr id="0" name=""/>
        <dsp:cNvSpPr/>
      </dsp:nvSpPr>
      <dsp:spPr>
        <a:xfrm>
          <a:off x="297245" y="1089567"/>
          <a:ext cx="3589535" cy="358953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C5538-B89F-4F7A-B608-44E2EA94E7E2}">
      <dsp:nvSpPr>
        <dsp:cNvPr id="0" name=""/>
        <dsp:cNvSpPr/>
      </dsp:nvSpPr>
      <dsp:spPr>
        <a:xfrm>
          <a:off x="2108666" y="1425009"/>
          <a:ext cx="9656465" cy="291865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2. Субъекты и объекты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общественного контроля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108666" y="1425009"/>
        <a:ext cx="4828232" cy="840967"/>
      </dsp:txXfrm>
    </dsp:sp>
    <dsp:sp modelId="{BAA0F0BC-A08B-4A8F-9EA3-31B98E4FB5EA}">
      <dsp:nvSpPr>
        <dsp:cNvPr id="0" name=""/>
        <dsp:cNvSpPr/>
      </dsp:nvSpPr>
      <dsp:spPr>
        <a:xfrm>
          <a:off x="942494" y="2123848"/>
          <a:ext cx="2311904" cy="231190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689EDC-2D10-4852-BC5C-0097459DD581}">
      <dsp:nvSpPr>
        <dsp:cNvPr id="0" name=""/>
        <dsp:cNvSpPr/>
      </dsp:nvSpPr>
      <dsp:spPr>
        <a:xfrm>
          <a:off x="2123191" y="2326729"/>
          <a:ext cx="9619334" cy="193046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62547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2000" b="1" kern="1200" dirty="0" smtClean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62547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3. Формы и результаты </a:t>
          </a:r>
        </a:p>
        <a:p>
          <a:pPr lvl="0" algn="l" defTabSz="62547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общественного контроля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123191" y="2326729"/>
        <a:ext cx="4809667" cy="863628"/>
      </dsp:txXfrm>
    </dsp:sp>
    <dsp:sp modelId="{32A15E56-ABB0-4C51-A2FF-D182E066A2C3}">
      <dsp:nvSpPr>
        <dsp:cNvPr id="0" name=""/>
        <dsp:cNvSpPr/>
      </dsp:nvSpPr>
      <dsp:spPr>
        <a:xfrm>
          <a:off x="1587749" y="3158118"/>
          <a:ext cx="1034272" cy="103427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C93F64-D251-4D29-AF8F-400D60C70786}">
      <dsp:nvSpPr>
        <dsp:cNvPr id="0" name=""/>
        <dsp:cNvSpPr/>
      </dsp:nvSpPr>
      <dsp:spPr>
        <a:xfrm>
          <a:off x="2113668" y="3792609"/>
          <a:ext cx="9619334" cy="90849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62547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4. Заключительные положения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113668" y="3792609"/>
        <a:ext cx="4809667" cy="908495"/>
      </dsp:txXfrm>
    </dsp:sp>
    <dsp:sp modelId="{D86B11D7-CAA0-40C3-A9F2-BE25D2B23DB3}">
      <dsp:nvSpPr>
        <dsp:cNvPr id="0" name=""/>
        <dsp:cNvSpPr/>
      </dsp:nvSpPr>
      <dsp:spPr>
        <a:xfrm>
          <a:off x="6660751" y="69774"/>
          <a:ext cx="5536456" cy="130412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ст.1. Основные понятия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ст.2. Законодательство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ст.3. Сфера действия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ст.4. Цели и задачи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ст.5. Принципы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ст.6. Условия участия 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6660751" y="69774"/>
        <a:ext cx="5536456" cy="1304125"/>
      </dsp:txXfrm>
    </dsp:sp>
    <dsp:sp modelId="{687C8A63-F87C-4CFB-BF8D-F101CE594B34}">
      <dsp:nvSpPr>
        <dsp:cNvPr id="0" name=""/>
        <dsp:cNvSpPr/>
      </dsp:nvSpPr>
      <dsp:spPr>
        <a:xfrm>
          <a:off x="6633505" y="1362920"/>
          <a:ext cx="5571037" cy="103427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ст.7. Права и обязанности субъектов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ст.8. Права и обязанности объектов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6633505" y="1362920"/>
        <a:ext cx="5571037" cy="1034272"/>
      </dsp:txXfrm>
    </dsp:sp>
    <dsp:sp modelId="{26E5151C-2EE3-434F-8F90-6DC5F990DD9F}">
      <dsp:nvSpPr>
        <dsp:cNvPr id="0" name=""/>
        <dsp:cNvSpPr/>
      </dsp:nvSpPr>
      <dsp:spPr>
        <a:xfrm>
          <a:off x="6650795" y="2546677"/>
          <a:ext cx="5475373" cy="103427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ст.9. Формы ОК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ст.10. Общественное обсуждение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ст.11. Общественная экспертиза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ст.12. Общественный мониторинг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ст.13. Итоговые документы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6650795" y="2546677"/>
        <a:ext cx="5475373" cy="1034272"/>
      </dsp:txXfrm>
    </dsp:sp>
    <dsp:sp modelId="{31772F86-8BC0-40A7-8D59-2CC2FD7E01DD}">
      <dsp:nvSpPr>
        <dsp:cNvPr id="0" name=""/>
        <dsp:cNvSpPr/>
      </dsp:nvSpPr>
      <dsp:spPr>
        <a:xfrm>
          <a:off x="6660607" y="3680250"/>
          <a:ext cx="5332814" cy="114494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ст.14. Материально-техническое и организационное обеспечение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ст.15. Ответственность за нарушение 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ст.16. Порядок введения в действие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6660607" y="3680250"/>
        <a:ext cx="5332814" cy="1144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29837" cy="498852"/>
          </a:xfrm>
          <a:prstGeom prst="rect">
            <a:avLst/>
          </a:prstGeom>
        </p:spPr>
        <p:txBody>
          <a:bodyPr vert="horz" lIns="91429" tIns="45713" rIns="91429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5" y="1"/>
            <a:ext cx="2929837" cy="498852"/>
          </a:xfrm>
          <a:prstGeom prst="rect">
            <a:avLst/>
          </a:prstGeom>
        </p:spPr>
        <p:txBody>
          <a:bodyPr vert="horz" lIns="91429" tIns="45713" rIns="91429" bIns="45713" rtlCol="0"/>
          <a:lstStyle>
            <a:lvl1pPr algn="r">
              <a:defRPr sz="1200"/>
            </a:lvl1pPr>
          </a:lstStyle>
          <a:p>
            <a:fld id="{A14B73C1-C4E7-4791-81C2-E7BE62A2BF41}" type="datetimeFigureOut">
              <a:rPr lang="ru-RU" smtClean="0"/>
              <a:pPr/>
              <a:t>16.04.2024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3" rIns="91429" bIns="457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7"/>
            <a:ext cx="5408930" cy="3914865"/>
          </a:xfrm>
          <a:prstGeom prst="rect">
            <a:avLst/>
          </a:prstGeom>
        </p:spPr>
        <p:txBody>
          <a:bodyPr vert="horz" lIns="91429" tIns="45713" rIns="91429" bIns="4571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43664"/>
            <a:ext cx="2929837" cy="498851"/>
          </a:xfrm>
          <a:prstGeom prst="rect">
            <a:avLst/>
          </a:prstGeom>
        </p:spPr>
        <p:txBody>
          <a:bodyPr vert="horz" lIns="91429" tIns="45713" rIns="91429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5" y="9443664"/>
            <a:ext cx="2929837" cy="498851"/>
          </a:xfrm>
          <a:prstGeom prst="rect">
            <a:avLst/>
          </a:prstGeom>
        </p:spPr>
        <p:txBody>
          <a:bodyPr vert="horz" lIns="91429" tIns="45713" rIns="91429" bIns="45713" rtlCol="0" anchor="b"/>
          <a:lstStyle>
            <a:lvl1pPr algn="r">
              <a:defRPr sz="1200"/>
            </a:lvl1pPr>
          </a:lstStyle>
          <a:p>
            <a:fld id="{461D0E87-1F58-43D2-B552-C0AAB4050A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324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1763" y="1343025"/>
            <a:ext cx="6437312" cy="3621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43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ru-RU" dirty="0"/>
              <a:t>Insert picture/ Right Click/Send to back</a:t>
            </a:r>
          </a:p>
          <a:p>
            <a:pPr eaLnBrk="1" hangingPunct="1">
              <a:spcBef>
                <a:spcPct val="0"/>
              </a:spcBef>
            </a:pPr>
            <a:endParaRPr lang="en-US" altLang="ru-RU" dirty="0"/>
          </a:p>
        </p:txBody>
      </p:sp>
      <p:sp>
        <p:nvSpPr>
          <p:cNvPr id="26624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1pPr>
            <a:lvl2pPr marL="734357" indent="-282446"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2pPr>
            <a:lvl3pPr marL="1129779" indent="-225957"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3pPr>
            <a:lvl4pPr marL="1581689" indent="-225957"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4pPr>
            <a:lvl5pPr marL="2033603" indent="-225957"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5pPr>
            <a:lvl6pPr marL="2485515" indent="-2259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6pPr>
            <a:lvl7pPr marL="2937426" indent="-2259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7pPr>
            <a:lvl8pPr marL="3389338" indent="-2259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8pPr>
            <a:lvl9pPr marL="3841251" indent="-2259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9pPr>
          </a:lstStyle>
          <a:p>
            <a:pPr defTabSz="899017" eaLnBrk="1" hangingPunct="1">
              <a:defRPr/>
            </a:pPr>
            <a:fld id="{6B4C4CB7-CE7B-410A-B86C-6F4D27CCAFF3}" type="slidenum">
              <a:rPr lang="en-US" altLang="ru-RU">
                <a:solidFill>
                  <a:prstClr val="black"/>
                </a:solidFill>
                <a:latin typeface="Calibri" panose="020F0502020204030204" pitchFamily="34" charset="0"/>
              </a:rPr>
              <a:pPr defTabSz="899017" eaLnBrk="1" hangingPunct="1">
                <a:defRPr/>
              </a:pPr>
              <a:t>1</a:t>
            </a:fld>
            <a:endParaRPr lang="en-US" altLang="ru-RU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42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0729F-952D-4D9F-A48B-3F6A5B5B214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187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1A74-837E-4ACE-AE37-8F183BDE0855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56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5BEC2-D1F8-4EDB-94C2-31BAE3DB354D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1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DFA1-81A9-4A1A-829B-5EDA8656E0AC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293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М_Г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12192000" cy="384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2146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489699"/>
            <a:ext cx="12192000" cy="384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2146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" name="Группа 21"/>
          <p:cNvGrpSpPr>
            <a:grpSpLocks/>
          </p:cNvGrpSpPr>
          <p:nvPr userDrawn="1"/>
        </p:nvGrpSpPr>
        <p:grpSpPr bwMode="auto">
          <a:xfrm>
            <a:off x="618067" y="3930652"/>
            <a:ext cx="1295400" cy="2468033"/>
            <a:chOff x="464265" y="2731224"/>
            <a:chExt cx="970344" cy="1850030"/>
          </a:xfrm>
        </p:grpSpPr>
        <p:sp>
          <p:nvSpPr>
            <p:cNvPr id="8" name="Graphic 1"/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" name="Graphic 1"/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Graphic 1"/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Graphic 1"/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Graphic 1"/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Graphic 1"/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Graphic 1"/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Graphic 1"/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pic>
        <p:nvPicPr>
          <p:cNvPr id="16" name="Picture 744" descr="ÐÐ°ÑÑÐ¸Ð½ÐºÐ¸ Ð¿Ð¾ Ð·Ð°Ð¿ÑÐ¾ÑÑ Ð³ÐµÑÐ± ÐºÐ°Ð·Ð°ÑÑÑÐ°Ð½Ð° png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100" y="2436285"/>
            <a:ext cx="1439333" cy="144144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Группа 29"/>
          <p:cNvGrpSpPr>
            <a:grpSpLocks/>
          </p:cNvGrpSpPr>
          <p:nvPr userDrawn="1"/>
        </p:nvGrpSpPr>
        <p:grpSpPr bwMode="auto">
          <a:xfrm>
            <a:off x="618067" y="421218"/>
            <a:ext cx="1295400" cy="1856316"/>
            <a:chOff x="464265" y="499361"/>
            <a:chExt cx="970344" cy="1391523"/>
          </a:xfrm>
        </p:grpSpPr>
        <p:sp>
          <p:nvSpPr>
            <p:cNvPr id="18" name="Graphic 1"/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Graphic 1"/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" name="Graphic 1"/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" name="Graphic 1"/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" name="Graphic 1"/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" name="Graphic 1"/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9522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лайд">
  <p:cSld name="Слайд">
    <p:bg>
      <p:bgPr>
        <a:solidFill>
          <a:srgbClr val="FFFFFF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696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FA41-67F1-48EC-B16F-7C85F0C5AAD1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90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EC2D-18C5-4FFC-BEA9-DE5F7624D047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17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D9D38-3A93-41B8-92A9-862D960433E9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30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BC7C-9AC0-4D81-BAC5-274A1E6D1ADA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8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6237-1662-4FBC-A1B1-BC2E20A08126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727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92A3-74F2-4933-A68C-A9575CE9B578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081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F9E5-792A-4AA6-BBA3-991532A25A77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02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D688-382F-4CEF-8499-A889937AEE3B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633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A3DE5-35CC-4CC5-BC66-D60F51551021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79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>
            <a:extLst>
              <a:ext uri="{FF2B5EF4-FFF2-40B4-BE49-F238E27FC236}">
                <a16:creationId xmlns:a16="http://schemas.microsoft.com/office/drawing/2014/main" id="{0BE088F7-3E2C-43B5-B436-DD3B834E7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9258" y="6519446"/>
            <a:ext cx="35534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1600" dirty="0">
                <a:solidFill>
                  <a:schemeClr val="bg1"/>
                </a:solidFill>
                <a:latin typeface="Arial" panose="020B0604020202020204" pitchFamily="34" charset="0"/>
              </a:rPr>
              <a:t>г. </a:t>
            </a:r>
            <a:r>
              <a:rPr lang="kk-KZ" altLang="ru-RU" sz="1600" dirty="0" smtClean="0">
                <a:solidFill>
                  <a:schemeClr val="bg1"/>
                </a:solidFill>
                <a:latin typeface="Arial" panose="020B0604020202020204" pitchFamily="34" charset="0"/>
              </a:rPr>
              <a:t>Астана</a:t>
            </a:r>
            <a:r>
              <a:rPr lang="ru-RU" altLang="ru-RU" sz="1600" smtClean="0">
                <a:solidFill>
                  <a:schemeClr val="bg1"/>
                </a:solidFill>
                <a:latin typeface="Arial" panose="020B0604020202020204" pitchFamily="34" charset="0"/>
              </a:rPr>
              <a:t>, 2024 год</a:t>
            </a:r>
            <a:endParaRPr lang="ru-RU" altLang="ru-RU" sz="16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24176" y="2698565"/>
            <a:ext cx="10394829" cy="1215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altLang="ru-RU" sz="3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ЗАКОН </a:t>
            </a:r>
            <a:endParaRPr lang="ru-RU" altLang="ru-RU" sz="32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kk-KZ" altLang="ru-RU" sz="3200" b="1" dirty="0">
                <a:solidFill>
                  <a:srgbClr val="002060"/>
                </a:solidFill>
                <a:latin typeface="Arial" panose="020B0604020202020204" pitchFamily="34" charset="0"/>
              </a:rPr>
              <a:t>«ОБ ОБЩЕСТВЕННОМ КОНТРОЛЕ</a:t>
            </a:r>
            <a:r>
              <a:rPr lang="kk-KZ" altLang="ru-RU" sz="3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422393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14878" y="4967143"/>
            <a:ext cx="7237402" cy="1304025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7377794" y="1555688"/>
            <a:ext cx="4552375" cy="4651902"/>
          </a:xfrm>
          <a:prstGeom prst="verticalScroll">
            <a:avLst>
              <a:gd name="adj" fmla="val 553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2463845" y="137302"/>
            <a:ext cx="7256193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ОБЩЕСТВЕННАЯ ЭКСПЕРТИЗА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57420" y="2283057"/>
            <a:ext cx="1484734" cy="1353516"/>
            <a:chOff x="3879447" y="742802"/>
            <a:chExt cx="699214" cy="702820"/>
          </a:xfrm>
        </p:grpSpPr>
        <p:sp>
          <p:nvSpPr>
            <p:cNvPr id="5" name="Овал 4"/>
            <p:cNvSpPr/>
            <p:nvPr/>
          </p:nvSpPr>
          <p:spPr>
            <a:xfrm>
              <a:off x="3879447" y="742802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587C630E-10D8-420E-824C-D5BF4DFA6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3346" y="883405"/>
              <a:ext cx="415842" cy="426944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214878" y="3806651"/>
            <a:ext cx="2205049" cy="80021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СУБЪЕКТЫ</a:t>
            </a:r>
          </a:p>
          <a:p>
            <a:pPr algn="ctr" defTabSz="690545"/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ОБЩЕСТВЕНОГО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КОНТРОЛЯ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411665" y="2633012"/>
            <a:ext cx="2897035" cy="774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ПРИВЛЕКАЮТ </a:t>
            </a:r>
            <a:endParaRPr lang="ru-RU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46873" y="3933438"/>
            <a:ext cx="2373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ЭКСПЕРТОВ ИЛИ ЭКСПЕРТНЫЕ ОРГАНИЗАЦИИ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507903" y="5144553"/>
            <a:ext cx="989267" cy="923907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1497170" y="5089593"/>
            <a:ext cx="59551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ЗАКЛЮЧЕНИЕ ОБЩЕСТВЕННОЙ ЭКСПЕРТИЗЫ </a:t>
            </a:r>
          </a:p>
          <a:p>
            <a:pPr algn="ctr"/>
            <a:r>
              <a:rPr lang="ru-RU" b="1" kern="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оформляется </a:t>
            </a:r>
            <a:r>
              <a:rPr lang="ru-RU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виде итогового документа и направляется объектам общественного контроля для рассмотрения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945371" y="1821143"/>
            <a:ext cx="375149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ЭКСПЕРТОМ МОЖЕТ БЫТЬ ЛИЦО: </a:t>
            </a:r>
          </a:p>
          <a:p>
            <a:pPr algn="ctr"/>
            <a:endParaRPr lang="ru-RU" sz="1600" b="1" u="sng" kern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имеющее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высшее и (или) послевузовское образование в соответствующей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сфере: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ru-RU" sz="16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имеющей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менее двух лет стажа работы в соответствующей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сфере;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обладающий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научными и (или) практическими знаниями по предмету общественной экспертизы</a:t>
            </a:r>
          </a:p>
        </p:txBody>
      </p:sp>
      <p:grpSp>
        <p:nvGrpSpPr>
          <p:cNvPr id="39" name="Группа 38"/>
          <p:cNvGrpSpPr/>
          <p:nvPr/>
        </p:nvGrpSpPr>
        <p:grpSpPr>
          <a:xfrm>
            <a:off x="5604145" y="2254594"/>
            <a:ext cx="1569976" cy="1567445"/>
            <a:chOff x="3934805" y="3421759"/>
            <a:chExt cx="699214" cy="702820"/>
          </a:xfrm>
        </p:grpSpPr>
        <p:sp>
          <p:nvSpPr>
            <p:cNvPr id="40" name="Овал 39"/>
            <p:cNvSpPr/>
            <p:nvPr/>
          </p:nvSpPr>
          <p:spPr>
            <a:xfrm>
              <a:off x="3934805" y="3421759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2" name="Рисунок 41">
              <a:extLst>
                <a:ext uri="{FF2B5EF4-FFF2-40B4-BE49-F238E27FC236}">
                  <a16:creationId xmlns:a16="http://schemas.microsoft.com/office/drawing/2014/main" id="{A7576100-4B9C-4B13-94B7-254F614FB0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5514" y="3535756"/>
              <a:ext cx="517796" cy="488152"/>
            </a:xfrm>
            <a:prstGeom prst="rect">
              <a:avLst/>
            </a:prstGeom>
          </p:spPr>
        </p:pic>
      </p:grpSp>
      <p:sp>
        <p:nvSpPr>
          <p:cNvPr id="18" name="Прямоугольник 17"/>
          <p:cNvSpPr/>
          <p:nvPr/>
        </p:nvSpPr>
        <p:spPr>
          <a:xfrm>
            <a:off x="330200" y="835338"/>
            <a:ext cx="116917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осуществляется в целях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АНАЛИЗА И ОБЩЕСТВЕННОЙ ОЦЕНКИ АКТОВ И РЕШЕНИЙ ОБЪЕКТОВ ОК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затрагивающих права и законные интересы неограниченного круга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729309" y="1495546"/>
            <a:ext cx="10491298" cy="23495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2" name="Group 191"/>
          <p:cNvGrpSpPr>
            <a:grpSpLocks noChangeAspect="1"/>
          </p:cNvGrpSpPr>
          <p:nvPr/>
        </p:nvGrpSpPr>
        <p:grpSpPr>
          <a:xfrm>
            <a:off x="10818540" y="5428019"/>
            <a:ext cx="1081995" cy="1303184"/>
            <a:chOff x="4819651" y="-271463"/>
            <a:chExt cx="2078037" cy="2211388"/>
          </a:xfrm>
          <a:solidFill>
            <a:srgbClr val="000000"/>
          </a:solidFill>
        </p:grpSpPr>
        <p:sp>
          <p:nvSpPr>
            <p:cNvPr id="23" name="Freeform 48"/>
            <p:cNvSpPr>
              <a:spLocks noEditPoints="1"/>
            </p:cNvSpPr>
            <p:nvPr/>
          </p:nvSpPr>
          <p:spPr bwMode="auto">
            <a:xfrm>
              <a:off x="4819651" y="-271463"/>
              <a:ext cx="1681163" cy="1682750"/>
            </a:xfrm>
            <a:custGeom>
              <a:avLst/>
              <a:gdLst>
                <a:gd name="T0" fmla="*/ 1456 w 1456"/>
                <a:gd name="T1" fmla="*/ 728 h 1456"/>
                <a:gd name="T2" fmla="*/ 728 w 1456"/>
                <a:gd name="T3" fmla="*/ 0 h 1456"/>
                <a:gd name="T4" fmla="*/ 0 w 1456"/>
                <a:gd name="T5" fmla="*/ 728 h 1456"/>
                <a:gd name="T6" fmla="*/ 728 w 1456"/>
                <a:gd name="T7" fmla="*/ 1456 h 1456"/>
                <a:gd name="T8" fmla="*/ 1456 w 1456"/>
                <a:gd name="T9" fmla="*/ 728 h 1456"/>
                <a:gd name="T10" fmla="*/ 1301 w 1456"/>
                <a:gd name="T11" fmla="*/ 725 h 1456"/>
                <a:gd name="T12" fmla="*/ 1133 w 1456"/>
                <a:gd name="T13" fmla="*/ 1129 h 1456"/>
                <a:gd name="T14" fmla="*/ 729 w 1456"/>
                <a:gd name="T15" fmla="*/ 1297 h 1456"/>
                <a:gd name="T16" fmla="*/ 325 w 1456"/>
                <a:gd name="T17" fmla="*/ 1129 h 1456"/>
                <a:gd name="T18" fmla="*/ 157 w 1456"/>
                <a:gd name="T19" fmla="*/ 725 h 1456"/>
                <a:gd name="T20" fmla="*/ 325 w 1456"/>
                <a:gd name="T21" fmla="*/ 321 h 1456"/>
                <a:gd name="T22" fmla="*/ 729 w 1456"/>
                <a:gd name="T23" fmla="*/ 153 h 1456"/>
                <a:gd name="T24" fmla="*/ 1133 w 1456"/>
                <a:gd name="T25" fmla="*/ 321 h 1456"/>
                <a:gd name="T26" fmla="*/ 1301 w 1456"/>
                <a:gd name="T27" fmla="*/ 725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56" h="1456">
                  <a:moveTo>
                    <a:pt x="1456" y="728"/>
                  </a:moveTo>
                  <a:cubicBezTo>
                    <a:pt x="1456" y="326"/>
                    <a:pt x="1130" y="0"/>
                    <a:pt x="728" y="0"/>
                  </a:cubicBezTo>
                  <a:cubicBezTo>
                    <a:pt x="327" y="0"/>
                    <a:pt x="0" y="326"/>
                    <a:pt x="0" y="728"/>
                  </a:cubicBezTo>
                  <a:cubicBezTo>
                    <a:pt x="0" y="1129"/>
                    <a:pt x="327" y="1456"/>
                    <a:pt x="728" y="1456"/>
                  </a:cubicBezTo>
                  <a:cubicBezTo>
                    <a:pt x="1130" y="1456"/>
                    <a:pt x="1456" y="1129"/>
                    <a:pt x="1456" y="728"/>
                  </a:cubicBezTo>
                  <a:close/>
                  <a:moveTo>
                    <a:pt x="1301" y="725"/>
                  </a:moveTo>
                  <a:cubicBezTo>
                    <a:pt x="1301" y="878"/>
                    <a:pt x="1242" y="1021"/>
                    <a:pt x="1133" y="1129"/>
                  </a:cubicBezTo>
                  <a:cubicBezTo>
                    <a:pt x="1025" y="1238"/>
                    <a:pt x="882" y="1297"/>
                    <a:pt x="729" y="1297"/>
                  </a:cubicBezTo>
                  <a:cubicBezTo>
                    <a:pt x="576" y="1297"/>
                    <a:pt x="433" y="1238"/>
                    <a:pt x="325" y="1129"/>
                  </a:cubicBezTo>
                  <a:cubicBezTo>
                    <a:pt x="217" y="1021"/>
                    <a:pt x="157" y="878"/>
                    <a:pt x="157" y="725"/>
                  </a:cubicBezTo>
                  <a:cubicBezTo>
                    <a:pt x="157" y="572"/>
                    <a:pt x="217" y="429"/>
                    <a:pt x="325" y="321"/>
                  </a:cubicBezTo>
                  <a:cubicBezTo>
                    <a:pt x="433" y="213"/>
                    <a:pt x="576" y="153"/>
                    <a:pt x="729" y="153"/>
                  </a:cubicBezTo>
                  <a:cubicBezTo>
                    <a:pt x="882" y="153"/>
                    <a:pt x="1025" y="213"/>
                    <a:pt x="1133" y="321"/>
                  </a:cubicBezTo>
                  <a:cubicBezTo>
                    <a:pt x="1242" y="429"/>
                    <a:pt x="1301" y="572"/>
                    <a:pt x="1301" y="725"/>
                  </a:cubicBezTo>
                  <a:close/>
                </a:path>
              </a:pathLst>
            </a:custGeom>
            <a:ln/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3239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</a:endParaRPr>
            </a:p>
          </p:txBody>
        </p:sp>
        <p:sp>
          <p:nvSpPr>
            <p:cNvPr id="24" name="Freeform 49"/>
            <p:cNvSpPr>
              <a:spLocks/>
            </p:cNvSpPr>
            <p:nvPr/>
          </p:nvSpPr>
          <p:spPr bwMode="auto">
            <a:xfrm>
              <a:off x="6202363" y="1193800"/>
              <a:ext cx="279400" cy="274638"/>
            </a:xfrm>
            <a:custGeom>
              <a:avLst/>
              <a:gdLst>
                <a:gd name="T0" fmla="*/ 241 w 241"/>
                <a:gd name="T1" fmla="*/ 103 h 238"/>
                <a:gd name="T2" fmla="*/ 150 w 241"/>
                <a:gd name="T3" fmla="*/ 0 h 238"/>
                <a:gd name="T4" fmla="*/ 80 w 241"/>
                <a:gd name="T5" fmla="*/ 70 h 238"/>
                <a:gd name="T6" fmla="*/ 0 w 241"/>
                <a:gd name="T7" fmla="*/ 133 h 238"/>
                <a:gd name="T8" fmla="*/ 92 w 241"/>
                <a:gd name="T9" fmla="*/ 238 h 238"/>
                <a:gd name="T10" fmla="*/ 161 w 241"/>
                <a:gd name="T11" fmla="*/ 186 h 238"/>
                <a:gd name="T12" fmla="*/ 241 w 241"/>
                <a:gd name="T13" fmla="*/ 103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1" h="238">
                  <a:moveTo>
                    <a:pt x="241" y="103"/>
                  </a:moveTo>
                  <a:cubicBezTo>
                    <a:pt x="150" y="0"/>
                    <a:pt x="150" y="0"/>
                    <a:pt x="150" y="0"/>
                  </a:cubicBezTo>
                  <a:cubicBezTo>
                    <a:pt x="150" y="0"/>
                    <a:pt x="117" y="38"/>
                    <a:pt x="80" y="70"/>
                  </a:cubicBezTo>
                  <a:cubicBezTo>
                    <a:pt x="49" y="97"/>
                    <a:pt x="0" y="133"/>
                    <a:pt x="0" y="133"/>
                  </a:cubicBezTo>
                  <a:cubicBezTo>
                    <a:pt x="92" y="238"/>
                    <a:pt x="92" y="238"/>
                    <a:pt x="92" y="238"/>
                  </a:cubicBezTo>
                  <a:cubicBezTo>
                    <a:pt x="116" y="221"/>
                    <a:pt x="143" y="201"/>
                    <a:pt x="161" y="186"/>
                  </a:cubicBezTo>
                  <a:cubicBezTo>
                    <a:pt x="186" y="163"/>
                    <a:pt x="219" y="128"/>
                    <a:pt x="241" y="103"/>
                  </a:cubicBezTo>
                  <a:close/>
                </a:path>
              </a:pathLst>
            </a:custGeom>
            <a:ln/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3239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</a:endParaRPr>
            </a:p>
          </p:txBody>
        </p:sp>
        <p:sp>
          <p:nvSpPr>
            <p:cNvPr id="25" name="Freeform 50"/>
            <p:cNvSpPr>
              <a:spLocks/>
            </p:cNvSpPr>
            <p:nvPr/>
          </p:nvSpPr>
          <p:spPr bwMode="auto">
            <a:xfrm>
              <a:off x="6364288" y="1376362"/>
              <a:ext cx="533400" cy="563563"/>
            </a:xfrm>
            <a:custGeom>
              <a:avLst/>
              <a:gdLst>
                <a:gd name="T0" fmla="*/ 422 w 462"/>
                <a:gd name="T1" fmla="*/ 309 h 487"/>
                <a:gd name="T2" fmla="*/ 149 w 462"/>
                <a:gd name="T3" fmla="*/ 0 h 487"/>
                <a:gd name="T4" fmla="*/ 67 w 462"/>
                <a:gd name="T5" fmla="*/ 83 h 487"/>
                <a:gd name="T6" fmla="*/ 0 w 462"/>
                <a:gd name="T7" fmla="*/ 135 h 487"/>
                <a:gd name="T8" fmla="*/ 271 w 462"/>
                <a:gd name="T9" fmla="*/ 443 h 487"/>
                <a:gd name="T10" fmla="*/ 395 w 462"/>
                <a:gd name="T11" fmla="*/ 422 h 487"/>
                <a:gd name="T12" fmla="*/ 422 w 462"/>
                <a:gd name="T13" fmla="*/ 309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2" h="487">
                  <a:moveTo>
                    <a:pt x="422" y="309"/>
                  </a:moveTo>
                  <a:cubicBezTo>
                    <a:pt x="149" y="0"/>
                    <a:pt x="149" y="0"/>
                    <a:pt x="149" y="0"/>
                  </a:cubicBezTo>
                  <a:cubicBezTo>
                    <a:pt x="127" y="24"/>
                    <a:pt x="92" y="61"/>
                    <a:pt x="67" y="83"/>
                  </a:cubicBezTo>
                  <a:cubicBezTo>
                    <a:pt x="48" y="101"/>
                    <a:pt x="23" y="119"/>
                    <a:pt x="0" y="135"/>
                  </a:cubicBezTo>
                  <a:cubicBezTo>
                    <a:pt x="271" y="443"/>
                    <a:pt x="271" y="443"/>
                    <a:pt x="271" y="443"/>
                  </a:cubicBezTo>
                  <a:cubicBezTo>
                    <a:pt x="271" y="443"/>
                    <a:pt x="329" y="487"/>
                    <a:pt x="395" y="422"/>
                  </a:cubicBezTo>
                  <a:cubicBezTo>
                    <a:pt x="462" y="357"/>
                    <a:pt x="422" y="309"/>
                    <a:pt x="422" y="309"/>
                  </a:cubicBezTo>
                  <a:close/>
                </a:path>
              </a:pathLst>
            </a:custGeom>
            <a:ln/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3239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254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2463845" y="137302"/>
            <a:ext cx="7256193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ОБЩЕСТВЕННЫЙ МОНИТОРИНГ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748394" y="4131278"/>
            <a:ext cx="1538513" cy="1540180"/>
            <a:chOff x="3879447" y="742802"/>
            <a:chExt cx="699214" cy="702820"/>
          </a:xfrm>
        </p:grpSpPr>
        <p:sp>
          <p:nvSpPr>
            <p:cNvPr id="5" name="Овал 4"/>
            <p:cNvSpPr/>
            <p:nvPr/>
          </p:nvSpPr>
          <p:spPr>
            <a:xfrm>
              <a:off x="3879447" y="742802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587C630E-10D8-420E-824C-D5BF4DFA6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3346" y="883405"/>
              <a:ext cx="415842" cy="426944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170204" y="5885100"/>
            <a:ext cx="2896417" cy="76944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1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СУБЪЕКТЫ</a:t>
            </a:r>
          </a:p>
          <a:p>
            <a:pPr algn="ctr" defTabSz="690545"/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ОБЩЕСТВЕНОГО</a:t>
            </a: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КОНТРОЛЯ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4125593" y="2474174"/>
            <a:ext cx="1874515" cy="774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ПУТЕМ</a:t>
            </a:r>
            <a:endParaRPr lang="ru-RU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9934979" y="2223487"/>
            <a:ext cx="989267" cy="92390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67058" y="2223487"/>
            <a:ext cx="36916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ОБЩЕСТВЕННЫЙ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ПРОВОДИТСЯ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Левая фигурная скобка 20"/>
          <p:cNvSpPr/>
          <p:nvPr/>
        </p:nvSpPr>
        <p:spPr>
          <a:xfrm>
            <a:off x="6396095" y="2149712"/>
            <a:ext cx="342900" cy="1908367"/>
          </a:xfrm>
          <a:prstGeom prst="leftBrace">
            <a:avLst>
              <a:gd name="adj1" fmla="val 11868"/>
              <a:gd name="adj2" fmla="val 3806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894898" y="2303753"/>
            <a:ext cx="21411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СБОРА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b="1" kern="0" dirty="0" smtClean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ОБОБЩЕНИЯ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b="1" kern="0" dirty="0" smtClean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АНАЛИЗА</a:t>
            </a:r>
            <a:endParaRPr lang="kk-KZ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474865" y="3385796"/>
            <a:ext cx="19094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873779" y="4610717"/>
            <a:ext cx="43781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необходимости могут посещать территории </a:t>
            </a:r>
            <a:r>
              <a:rPr lang="ru-RU" b="1" i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помещений объекта общественного контроля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413912" y="5623489"/>
            <a:ext cx="3771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согласованию с объектом общественного контроля 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4774" y="4131278"/>
            <a:ext cx="1435264" cy="1435264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267058" y="935719"/>
            <a:ext cx="115185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представляет собой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НАБЛЮДЕНИЕ ЗА ХОДОМ ДЕЯТЕЛЬНОСТИ ОБЪЕКТА ОБЩЕСТВЕННОГО КОНТРОЛЯ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затрагивающих права и законные интересы неограниченного круга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780680" y="1742183"/>
            <a:ext cx="10491298" cy="23495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03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83327" y="4413327"/>
            <a:ext cx="7237402" cy="182880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7930365" y="1941816"/>
            <a:ext cx="4141445" cy="2713280"/>
          </a:xfrm>
          <a:prstGeom prst="verticalScroll">
            <a:avLst>
              <a:gd name="adj" fmla="val 553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92467" y="1157761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528384" y="115174"/>
            <a:ext cx="11481927" cy="107721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ru-RU" sz="32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 ФОРМИРОВАНИЯ ГРУППЫ ОБЩЕСТВЕННОГО КОНТРОЛЯ </a:t>
            </a:r>
            <a:endParaRPr lang="ru-RU" sz="3200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28384" y="1840159"/>
            <a:ext cx="1484734" cy="1353516"/>
            <a:chOff x="3879447" y="742802"/>
            <a:chExt cx="699214" cy="702820"/>
          </a:xfrm>
        </p:grpSpPr>
        <p:sp>
          <p:nvSpPr>
            <p:cNvPr id="5" name="Овал 4"/>
            <p:cNvSpPr/>
            <p:nvPr/>
          </p:nvSpPr>
          <p:spPr>
            <a:xfrm>
              <a:off x="3879447" y="742802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587C630E-10D8-420E-824C-D5BF4DFA6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3346" y="883405"/>
              <a:ext cx="415842" cy="426944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249442" y="3352594"/>
            <a:ext cx="2205049" cy="80021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СУБЪЕКТЫ</a:t>
            </a:r>
          </a:p>
          <a:p>
            <a:pPr algn="ctr" defTabSz="690545"/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ОБЩЕСТВЕНОГО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КОНТРОЛЯ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336656" y="2141252"/>
            <a:ext cx="1204029" cy="774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461432" y="1602142"/>
            <a:ext cx="21418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об утверждении состава группы общественного контроля оформляется в виде протокола в произвольной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форме 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528384" y="4655095"/>
            <a:ext cx="989267" cy="923907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1517651" y="4641689"/>
            <a:ext cx="595511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Количественный 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 группы не должен превышать до </a:t>
            </a: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b="1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80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человек </a:t>
            </a:r>
            <a:endParaRPr lang="ru-RU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144520" y="2247068"/>
            <a:ext cx="37514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формировании групп общественного контроля субъект также должен учитывать соответствие граждан условиям участия общественного контроля, предусмотренных пунктом </a:t>
            </a:r>
            <a:r>
              <a:rPr lang="ru-RU" b="1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статьи 6 Закона. </a:t>
            </a:r>
          </a:p>
        </p:txBody>
      </p:sp>
      <p:grpSp>
        <p:nvGrpSpPr>
          <p:cNvPr id="39" name="Группа 38"/>
          <p:cNvGrpSpPr/>
          <p:nvPr/>
        </p:nvGrpSpPr>
        <p:grpSpPr>
          <a:xfrm>
            <a:off x="3798725" y="1840159"/>
            <a:ext cx="1569976" cy="1567445"/>
            <a:chOff x="3934805" y="3421759"/>
            <a:chExt cx="699214" cy="702820"/>
          </a:xfrm>
        </p:grpSpPr>
        <p:sp>
          <p:nvSpPr>
            <p:cNvPr id="40" name="Овал 39"/>
            <p:cNvSpPr/>
            <p:nvPr/>
          </p:nvSpPr>
          <p:spPr>
            <a:xfrm>
              <a:off x="3934805" y="3421759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2" name="Рисунок 41">
              <a:extLst>
                <a:ext uri="{FF2B5EF4-FFF2-40B4-BE49-F238E27FC236}">
                  <a16:creationId xmlns:a16="http://schemas.microsoft.com/office/drawing/2014/main" id="{A7576100-4B9C-4B13-94B7-254F614FB0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5514" y="3535756"/>
              <a:ext cx="517796" cy="4881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3861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135414"/>
            <a:ext cx="12183885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ИТОГОВЫЙ </a:t>
            </a:r>
            <a:r>
              <a:rPr lang="kk-KZ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</a:t>
            </a:r>
            <a:endParaRPr lang="ru-RU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874078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197702" y="4072681"/>
            <a:ext cx="4138679" cy="101566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ИТОГОВЫЙ ДОКУМЕНТ </a:t>
            </a: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ОБЯЗАТЕЛЕН ДЛЯ РАССМОТРЕНИЯ ОБЪЕКТАМИ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01923" y="2366511"/>
            <a:ext cx="36859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90545"/>
            <a:r>
              <a:rPr lang="kk-KZ" sz="40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10</a:t>
            </a:r>
            <a:r>
              <a:rPr lang="kk-KZ" sz="2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РАБОЧИХ ДНЕЙ </a:t>
            </a:r>
          </a:p>
          <a:p>
            <a:pPr algn="ctr" defTabSz="690545"/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ОБЪЕКТЫ </a:t>
            </a:r>
          </a:p>
          <a:p>
            <a:pPr algn="ctr" defTabSz="690545"/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РАССМАТРИВАЮТ </a:t>
            </a:r>
            <a:r>
              <a:rPr lang="kk-KZ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ИТОГОВЫЙ ДОКУМЕНТ </a:t>
            </a:r>
            <a:endParaRPr lang="ru-RU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332854" y="2366511"/>
            <a:ext cx="372952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90545">
              <a:buClr>
                <a:schemeClr val="accent5">
                  <a:lumMod val="75000"/>
                </a:schemeClr>
              </a:buClr>
              <a:buSzPct val="150000"/>
            </a:pP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ИТОГОВОМУ ДОКУМЕНТУ</a:t>
            </a:r>
            <a:endParaRPr lang="ru-RU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90545">
              <a:buClr>
                <a:schemeClr val="accent5">
                  <a:lumMod val="75000"/>
                </a:schemeClr>
              </a:buClr>
              <a:buSzPct val="150000"/>
            </a:pPr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ПРИЛАГАЕТСЯ ИНФОРМАЦИЯ О:</a:t>
            </a:r>
            <a:endParaRPr lang="ru-RU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ДАТЕ, ВРЕМЕНИ И МЕСТЕ;</a:t>
            </a:r>
            <a:endParaRPr lang="kk-KZ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ЗАДАЧАХ</a:t>
            </a:r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СУБЪЕКТАХ</a:t>
            </a:r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ФОРМАХ;</a:t>
            </a:r>
            <a:endParaRPr lang="kk-KZ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ФАКТАХ </a:t>
            </a:r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ОБСТОЯТЕЛЬСТВАХ;</a:t>
            </a: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ИНЫЕ </a:t>
            </a:r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232070" y="5473179"/>
            <a:ext cx="1155988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69477" y="5606843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 УВЕДОМЛЯЕТСЯ О РАССМОТРЕНИИ</a:t>
            </a:r>
          </a:p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ИТОГОВОГО ДОКУМЕНТА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ПОЗДНЕЕ 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23215" y="5779081"/>
            <a:ext cx="96372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2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3-х</a:t>
            </a:r>
            <a:endParaRPr lang="ru-RU" sz="4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208699" y="5924032"/>
            <a:ext cx="26422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РАБОЧИХ ДНЕЙ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7702" y="951138"/>
            <a:ext cx="117884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завершения процесса общественного контроля разрабатывается </a:t>
            </a:r>
            <a:endParaRPr lang="en-U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ИТОГОВЫЙ ДОКУМЕНТ,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который может быть в виде письма, заключения, протокола и т.д., содержащее предложения о мерах по устранению причин и условий, способствующих нарушениям, выявленным в ходе общественного контроля.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510078" y="2387182"/>
            <a:ext cx="889168" cy="806493"/>
            <a:chOff x="3879447" y="742802"/>
            <a:chExt cx="699214" cy="702820"/>
          </a:xfrm>
        </p:grpSpPr>
        <p:sp>
          <p:nvSpPr>
            <p:cNvPr id="21" name="Овал 20"/>
            <p:cNvSpPr/>
            <p:nvPr/>
          </p:nvSpPr>
          <p:spPr>
            <a:xfrm>
              <a:off x="3879447" y="742802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id="{587C630E-10D8-420E-824C-D5BF4DFA6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3346" y="883405"/>
              <a:ext cx="415842" cy="426944"/>
            </a:xfrm>
            <a:prstGeom prst="rect">
              <a:avLst/>
            </a:prstGeom>
          </p:spPr>
        </p:pic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197702" y="3305246"/>
            <a:ext cx="1575174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СУБЪЕКТЫ</a:t>
            </a:r>
          </a:p>
          <a:p>
            <a:pPr algn="ctr" defTabSz="690545"/>
            <a:r>
              <a:rPr lang="kk-KZ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ОБЩЕСТВЕНОГО КОНТРОЛЯ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42826" y="2395681"/>
            <a:ext cx="24574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Направляет </a:t>
            </a:r>
            <a:r>
              <a:rPr lang="ru-RU" dirty="0">
                <a:solidFill>
                  <a:srgbClr val="002060"/>
                </a:solidFill>
              </a:rPr>
              <a:t>итоговый документ объекту общественного контроля не позднее семи рабочих дней 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482873" y="2395681"/>
            <a:ext cx="38100" cy="2558999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8189649" y="2395681"/>
            <a:ext cx="38100" cy="2558999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91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236305" y="294599"/>
            <a:ext cx="11584691" cy="95410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Материально-техническое и </a:t>
            </a:r>
            <a:r>
              <a:rPr lang="ru-RU" sz="28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организационное </a:t>
            </a:r>
            <a:endParaRPr lang="ru-RU" sz="2800" b="1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общественного контроля </a:t>
            </a:r>
            <a:endParaRPr lang="ru-RU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9668" y="1377511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91670" y="3299909"/>
            <a:ext cx="1155988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14</a:t>
            </a:fld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>
            <a:off x="627506" y="1611552"/>
            <a:ext cx="1381993" cy="1353516"/>
            <a:chOff x="3879447" y="742802"/>
            <a:chExt cx="699214" cy="702820"/>
          </a:xfrm>
        </p:grpSpPr>
        <p:sp>
          <p:nvSpPr>
            <p:cNvPr id="21" name="Овал 20"/>
            <p:cNvSpPr/>
            <p:nvPr/>
          </p:nvSpPr>
          <p:spPr>
            <a:xfrm>
              <a:off x="3879447" y="742802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id="{587C630E-10D8-420E-824C-D5BF4DFA6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3346" y="883405"/>
              <a:ext cx="415842" cy="426944"/>
            </a:xfrm>
            <a:prstGeom prst="rect">
              <a:avLst/>
            </a:prstGeom>
          </p:spPr>
        </p:pic>
      </p:grpSp>
      <p:sp>
        <p:nvSpPr>
          <p:cNvPr id="8" name="Прямоугольник 7"/>
          <p:cNvSpPr/>
          <p:nvPr/>
        </p:nvSpPr>
        <p:spPr>
          <a:xfrm>
            <a:off x="2775234" y="1533162"/>
            <a:ext cx="92425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90545">
              <a:buClr>
                <a:schemeClr val="accent5">
                  <a:lumMod val="75000"/>
                </a:schemeClr>
              </a:buClr>
              <a:buSzPct val="150000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Материально-техническое и организационное обеспечение общественного контроля осуществляется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СЧЕТ СРЕДСТВ СУБЪЕКТОВ ОБЩЕСТВЕННОГО КОНТРОЛЯ,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также иных источников, установленных законодательными актами Республики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Казахстан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75234" y="4210708"/>
            <a:ext cx="90457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90545">
              <a:buClr>
                <a:schemeClr val="accent5">
                  <a:lumMod val="75000"/>
                </a:schemeClr>
              </a:buClr>
              <a:buSzPct val="150000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НАРУШЕНИЕ ЗАКОНОДАТЕЛЬСТВА РЕСПУБЛИКИ КАЗАХСТАН ОБ ОБЩЕСТВЕННОМ КОНТРОЛЕ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ВЛЕЧЕТ ОТВЕТСТВЕННОСТЬ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СООТВЕТСТВИИ С ЗАКОНАМИ РЕСПУБЛИКИ КАЗАХСТАН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627506" y="3866328"/>
            <a:ext cx="1381993" cy="1353516"/>
            <a:chOff x="3879447" y="742802"/>
            <a:chExt cx="699214" cy="702820"/>
          </a:xfrm>
        </p:grpSpPr>
        <p:sp>
          <p:nvSpPr>
            <p:cNvPr id="12" name="Овал 11"/>
            <p:cNvSpPr/>
            <p:nvPr/>
          </p:nvSpPr>
          <p:spPr>
            <a:xfrm>
              <a:off x="3879447" y="742802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587C630E-10D8-420E-824C-D5BF4DFA6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3346" y="883405"/>
              <a:ext cx="415842" cy="426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224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71151" y="2729384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628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521527"/>
              </p:ext>
            </p:extLst>
          </p:nvPr>
        </p:nvGraphicFramePr>
        <p:xfrm>
          <a:off x="130967" y="806875"/>
          <a:ext cx="12052918" cy="4867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ЗАКОНА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08294" y="763532"/>
            <a:ext cx="1118840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6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766" y="889654"/>
            <a:ext cx="721563" cy="7026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03007" y="1570338"/>
            <a:ext cx="9790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0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endParaRPr kumimoji="0" lang="kk-KZ" sz="2000" b="0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892B9DE-B3A1-4E48-AC13-09F17B59B4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rgbClr val="4472C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44" y="3340488"/>
            <a:ext cx="1037355" cy="103735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08347" y="4586019"/>
            <a:ext cx="17707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800" b="1" kern="0" noProof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endParaRPr kumimoji="0" lang="kk-KZ" sz="2800" b="0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ОБЩЕСТВЕННЫЙ КОНТРОЛЬ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08294" y="763532"/>
            <a:ext cx="1118840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711626" y="1085580"/>
            <a:ext cx="91925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УЧАСТИЯ ГРАЖДАН </a:t>
            </a:r>
            <a:r>
              <a:rPr lang="ru-RU" sz="20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УПРАВЛЕНИИ ДЕЛАМИ </a:t>
            </a:r>
            <a:r>
              <a:rPr lang="ru-RU" sz="2000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ГОСУДАРСТВА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564590" y="2000511"/>
            <a:ext cx="11468878" cy="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269932" y="6121245"/>
            <a:ext cx="830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</a:t>
            </a:r>
            <a:r>
              <a:rPr lang="ru-RU" sz="16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ОБЩЕСТВЕ НЕТЕРПИМОСТИ</a:t>
            </a:r>
            <a:r>
              <a:rPr lang="ru-RU" sz="16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ПРОТИВОПРАВНОМУ ПОВЕДЕНИЮ.</a:t>
            </a:r>
            <a:endParaRPr lang="ru-RU" sz="1600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172" y="2569950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45299" y="2691962"/>
            <a:ext cx="8749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КАЧЕСТВЕННОЙ </a:t>
            </a:r>
            <a:r>
              <a:rPr lang="ru-RU" sz="16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РЕАЛИЗАЦИИ ПРОЕКТОВ, ВЫПОЛНЯЕМЫХ В РАМКАХ ОБЩЕНАЦИОНАЛЬНЫХ ПРИОРИТЕТОВ РЕСПУБЛИКИ КАЗАХСТАН</a:t>
            </a:r>
            <a:r>
              <a:rPr lang="kk-KZ" sz="16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kern="0" dirty="0" smtClean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4595" y="3181699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45299" y="3302597"/>
            <a:ext cx="8305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1600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УЧЕТА ОБЩЕСТВЕННОГО МНЕНИЯ </a:t>
            </a:r>
            <a:r>
              <a:rPr lang="ru-RU" sz="1600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ПРИНЯТИИ РЕШЕНИЙ;</a:t>
            </a:r>
            <a:r>
              <a:rPr lang="en-US" sz="1600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4595" y="3646124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0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172" y="4849563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57616" y="4354811"/>
            <a:ext cx="87635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kern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16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ВЗАИМОДЕЙСТВИЯ </a:t>
            </a:r>
            <a:r>
              <a:rPr lang="ru-RU" sz="1600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СУБЪЕКТОВ И ОБЪЕКТОВ </a:t>
            </a:r>
            <a:r>
              <a:rPr lang="ru-RU" sz="1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ОБЩЕСТВЕННОГО КОНТРОЛЯ;</a:t>
            </a:r>
            <a:endParaRPr lang="ru-RU" sz="1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2606146" y="859211"/>
            <a:ext cx="0" cy="5690717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269932" y="2061024"/>
            <a:ext cx="89220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ВОВЛЕЧЕНИЕ ГРАЖДАН </a:t>
            </a:r>
            <a:r>
              <a:rPr lang="ru-RU" sz="16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 </a:t>
            </a:r>
            <a:r>
              <a:rPr lang="ru-RU" sz="16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ПРОЦЕСС ОБЩЕСТВЕННОГО КОНТРОЛЯ</a:t>
            </a:r>
          </a:p>
        </p:txBody>
      </p:sp>
      <p:sp>
        <p:nvSpPr>
          <p:cNvPr id="24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172" y="2025775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258964" y="3732337"/>
            <a:ext cx="830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kern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</a:t>
            </a:r>
            <a:r>
              <a:rPr lang="ru-RU" sz="16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ПРОЗРАЧНОСТИ И ОТКРЫТОСТИ </a:t>
            </a:r>
            <a:r>
              <a:rPr lang="ru-RU" sz="1600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 ОБЪЕКТОВ ОБЩЕСТВЕННОГО КОНТРОЛЯ;</a:t>
            </a:r>
          </a:p>
        </p:txBody>
      </p:sp>
      <p:sp>
        <p:nvSpPr>
          <p:cNvPr id="25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172" y="4246006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6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172" y="5505275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2204" y="6101454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258964" y="4909245"/>
            <a:ext cx="8760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</a:t>
            </a:r>
            <a:r>
              <a:rPr lang="ru-RU" sz="16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ЭФФЕКТИВНОСТИ ДЕЯТЕЛЬНОСТИ ОБЪЕКТОВ </a:t>
            </a:r>
            <a:r>
              <a:rPr lang="ru-RU" sz="16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ОБЩЕСТВЕННОГО КОНТРОЛЯ; </a:t>
            </a:r>
            <a:endParaRPr lang="ru-RU" sz="1600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245299" y="5512802"/>
            <a:ext cx="89385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УРОВНЯ ДОВЕРИЯ ГРАЖДАН </a:t>
            </a:r>
            <a:r>
              <a:rPr lang="ru-RU" sz="16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 К ДЕЯТЕЛЬНОСТИ ОБЪЕКТОВ ОБЩЕСТВЕННОГО КОНТРОЛЯ;</a:t>
            </a:r>
            <a:endParaRPr lang="ru-RU" sz="1600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86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9CC6C8D-FC97-4D17-BA89-0C0BA6C1C457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12192001" cy="717531"/>
          </a:xfrm>
          <a:prstGeom prst="rect">
            <a:avLst/>
          </a:prstGeom>
        </p:spPr>
        <p:txBody>
          <a:bodyPr lIns="48000" anchor="ctr"/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defTabSz="920614">
              <a:lnSpc>
                <a:spcPct val="100000"/>
              </a:lnSpc>
              <a:defRPr/>
            </a:pPr>
            <a:r>
              <a:rPr lang="ru-RU" sz="3000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ПРИНЦИПЫ ДЕЯТЕЛЬНОСТИ ОБЩЕСТВЕННОГО КОНТРОЛЯ</a:t>
            </a:r>
            <a:endParaRPr lang="ru-RU" sz="3000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ятиугольник 33">
            <a:extLst>
              <a:ext uri="{FF2B5EF4-FFF2-40B4-BE49-F238E27FC236}">
                <a16:creationId xmlns:a16="http://schemas.microsoft.com/office/drawing/2014/main" id="{39F2AC1F-E909-4E8E-B017-4E7A57B9E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072" y="4868103"/>
            <a:ext cx="929626" cy="744932"/>
          </a:xfrm>
          <a:prstGeom prst="homePlate">
            <a:avLst>
              <a:gd name="adj" fmla="val 26571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069" y="1204987"/>
            <a:ext cx="929979" cy="744542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alt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31">
            <a:extLst>
              <a:ext uri="{FF2B5EF4-FFF2-40B4-BE49-F238E27FC236}">
                <a16:creationId xmlns:a16="http://schemas.microsoft.com/office/drawing/2014/main" id="{915690CE-0A04-46F4-B62D-723413818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072" y="3646786"/>
            <a:ext cx="929626" cy="744932"/>
          </a:xfrm>
          <a:prstGeom prst="homePlate">
            <a:avLst>
              <a:gd name="adj" fmla="val 26571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" name="Пятиугольник 31">
            <a:extLst>
              <a:ext uri="{FF2B5EF4-FFF2-40B4-BE49-F238E27FC236}">
                <a16:creationId xmlns:a16="http://schemas.microsoft.com/office/drawing/2014/main" id="{B5F60C79-C7A3-4856-9367-0EFA1C1D4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070" y="2426115"/>
            <a:ext cx="929979" cy="744285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61698" y="1168719"/>
            <a:ext cx="109251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ЗАКОННОСТЬ</a:t>
            </a:r>
            <a:r>
              <a:rPr lang="ru-RU" sz="2800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800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деятельности субъектов и объектов общественного контроля;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61698" y="2318354"/>
            <a:ext cx="109251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ПУБЛИЧНОСТЬ, ОТКРЫТОСТЬ И ПРОЗРАЧНОСТЬ </a:t>
            </a:r>
            <a:r>
              <a:rPr lang="ru-RU" sz="2800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осуществления общественного контроля;</a:t>
            </a:r>
            <a:endParaRPr lang="ru-RU" sz="2800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61698" y="3564566"/>
            <a:ext cx="109251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ДОБРОВОЛЬНОСТЬ</a:t>
            </a:r>
            <a:r>
              <a:rPr lang="ru-RU" sz="2800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800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участия субъектов общественного контроля в осуществлении общественного контроля;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61698" y="4810778"/>
            <a:ext cx="1038874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НЕЗАВИСИМОСТЬ</a:t>
            </a:r>
            <a:r>
              <a:rPr lang="ru-RU" sz="2800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800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субъектов общественного </a:t>
            </a:r>
            <a:r>
              <a:rPr lang="ru-RU" sz="2800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контроля и </a:t>
            </a:r>
          </a:p>
          <a:p>
            <a:pPr lvl="0"/>
            <a:r>
              <a:rPr lang="ru-RU" sz="2800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недопустимость конфликта интересов при осуществлении </a:t>
            </a:r>
          </a:p>
          <a:p>
            <a:pPr lvl="0"/>
            <a:r>
              <a:rPr lang="ru-RU" sz="2800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общественного контроля</a:t>
            </a:r>
            <a:endParaRPr lang="ru-RU" sz="2800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32070" y="2301354"/>
            <a:ext cx="1155988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32070" y="3530079"/>
            <a:ext cx="1155988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32070" y="4796904"/>
            <a:ext cx="1155988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7" name="Google Shape;19870;p79">
            <a:extLst>
              <a:ext uri="{FF2B5EF4-FFF2-40B4-BE49-F238E27FC236}">
                <a16:creationId xmlns:a16="http://schemas.microsoft.com/office/drawing/2014/main" id="{58108A5F-14A5-4D00-B8D4-303311989ECD}"/>
              </a:ext>
            </a:extLst>
          </p:cNvPr>
          <p:cNvGrpSpPr/>
          <p:nvPr/>
        </p:nvGrpSpPr>
        <p:grpSpPr>
          <a:xfrm>
            <a:off x="195540" y="5718493"/>
            <a:ext cx="966158" cy="1026543"/>
            <a:chOff x="-63679950" y="4093450"/>
            <a:chExt cx="320600" cy="317650"/>
          </a:xfrm>
          <a:solidFill>
            <a:srgbClr val="0070C0"/>
          </a:solidFill>
        </p:grpSpPr>
        <p:sp>
          <p:nvSpPr>
            <p:cNvPr id="18" name="Google Shape;19871;p79">
              <a:extLst>
                <a:ext uri="{FF2B5EF4-FFF2-40B4-BE49-F238E27FC236}">
                  <a16:creationId xmlns:a16="http://schemas.microsoft.com/office/drawing/2014/main" id="{FDE4F32F-D9C5-4403-B71E-2587C1BFCA2A}"/>
                </a:ext>
              </a:extLst>
            </p:cNvPr>
            <p:cNvSpPr/>
            <p:nvPr/>
          </p:nvSpPr>
          <p:spPr>
            <a:xfrm>
              <a:off x="-63595650" y="4093450"/>
              <a:ext cx="236300" cy="230425"/>
            </a:xfrm>
            <a:custGeom>
              <a:avLst/>
              <a:gdLst/>
              <a:ahLst/>
              <a:cxnLst/>
              <a:rect l="l" t="t" r="r" b="b"/>
              <a:pathLst>
                <a:path w="9452" h="9217" extrusionOk="0">
                  <a:moveTo>
                    <a:pt x="3387" y="836"/>
                  </a:moveTo>
                  <a:cubicBezTo>
                    <a:pt x="3497" y="836"/>
                    <a:pt x="3607" y="875"/>
                    <a:pt x="3686" y="954"/>
                  </a:cubicBezTo>
                  <a:cubicBezTo>
                    <a:pt x="3844" y="1111"/>
                    <a:pt x="3844" y="1395"/>
                    <a:pt x="3686" y="1553"/>
                  </a:cubicBezTo>
                  <a:lnTo>
                    <a:pt x="1638" y="3600"/>
                  </a:lnTo>
                  <a:cubicBezTo>
                    <a:pt x="1560" y="3679"/>
                    <a:pt x="1449" y="3718"/>
                    <a:pt x="1339" y="3718"/>
                  </a:cubicBezTo>
                  <a:cubicBezTo>
                    <a:pt x="1229" y="3718"/>
                    <a:pt x="1118" y="3679"/>
                    <a:pt x="1040" y="3600"/>
                  </a:cubicBezTo>
                  <a:cubicBezTo>
                    <a:pt x="882" y="3443"/>
                    <a:pt x="882" y="3159"/>
                    <a:pt x="1040" y="3002"/>
                  </a:cubicBezTo>
                  <a:lnTo>
                    <a:pt x="3088" y="954"/>
                  </a:lnTo>
                  <a:cubicBezTo>
                    <a:pt x="3166" y="875"/>
                    <a:pt x="3277" y="836"/>
                    <a:pt x="3387" y="836"/>
                  </a:cubicBezTo>
                  <a:close/>
                  <a:moveTo>
                    <a:pt x="8081" y="5530"/>
                  </a:moveTo>
                  <a:cubicBezTo>
                    <a:pt x="8191" y="5530"/>
                    <a:pt x="8302" y="5569"/>
                    <a:pt x="8380" y="5648"/>
                  </a:cubicBezTo>
                  <a:cubicBezTo>
                    <a:pt x="8538" y="5806"/>
                    <a:pt x="8538" y="6089"/>
                    <a:pt x="8380" y="6247"/>
                  </a:cubicBezTo>
                  <a:lnTo>
                    <a:pt x="6333" y="8295"/>
                  </a:lnTo>
                  <a:cubicBezTo>
                    <a:pt x="6254" y="8358"/>
                    <a:pt x="6143" y="8389"/>
                    <a:pt x="6033" y="8389"/>
                  </a:cubicBezTo>
                  <a:cubicBezTo>
                    <a:pt x="5923" y="8389"/>
                    <a:pt x="5813" y="8358"/>
                    <a:pt x="5734" y="8295"/>
                  </a:cubicBezTo>
                  <a:cubicBezTo>
                    <a:pt x="5576" y="8137"/>
                    <a:pt x="5576" y="7853"/>
                    <a:pt x="5734" y="7696"/>
                  </a:cubicBezTo>
                  <a:lnTo>
                    <a:pt x="7782" y="5648"/>
                  </a:lnTo>
                  <a:cubicBezTo>
                    <a:pt x="7861" y="5569"/>
                    <a:pt x="7971" y="5530"/>
                    <a:pt x="8081" y="5530"/>
                  </a:cubicBezTo>
                  <a:close/>
                  <a:moveTo>
                    <a:pt x="3414" y="1"/>
                  </a:moveTo>
                  <a:cubicBezTo>
                    <a:pt x="3095" y="1"/>
                    <a:pt x="2772" y="119"/>
                    <a:pt x="2520" y="355"/>
                  </a:cubicBezTo>
                  <a:lnTo>
                    <a:pt x="473" y="2403"/>
                  </a:lnTo>
                  <a:cubicBezTo>
                    <a:pt x="0" y="2876"/>
                    <a:pt x="0" y="3663"/>
                    <a:pt x="473" y="4199"/>
                  </a:cubicBezTo>
                  <a:cubicBezTo>
                    <a:pt x="700" y="4406"/>
                    <a:pt x="1008" y="4544"/>
                    <a:pt x="1345" y="4544"/>
                  </a:cubicBezTo>
                  <a:cubicBezTo>
                    <a:pt x="1522" y="4544"/>
                    <a:pt x="1706" y="4506"/>
                    <a:pt x="1890" y="4419"/>
                  </a:cubicBezTo>
                  <a:lnTo>
                    <a:pt x="4915" y="7444"/>
                  </a:lnTo>
                  <a:cubicBezTo>
                    <a:pt x="4663" y="7980"/>
                    <a:pt x="4789" y="8515"/>
                    <a:pt x="5135" y="8862"/>
                  </a:cubicBezTo>
                  <a:cubicBezTo>
                    <a:pt x="5372" y="9098"/>
                    <a:pt x="5687" y="9216"/>
                    <a:pt x="6010" y="9216"/>
                  </a:cubicBezTo>
                  <a:cubicBezTo>
                    <a:pt x="6333" y="9216"/>
                    <a:pt x="6663" y="9098"/>
                    <a:pt x="6931" y="8862"/>
                  </a:cubicBezTo>
                  <a:lnTo>
                    <a:pt x="8979" y="6814"/>
                  </a:lnTo>
                  <a:cubicBezTo>
                    <a:pt x="9452" y="6341"/>
                    <a:pt x="9452" y="5554"/>
                    <a:pt x="8979" y="5050"/>
                  </a:cubicBezTo>
                  <a:cubicBezTo>
                    <a:pt x="8757" y="4828"/>
                    <a:pt x="8445" y="4696"/>
                    <a:pt x="8117" y="4696"/>
                  </a:cubicBezTo>
                  <a:cubicBezTo>
                    <a:pt x="7933" y="4696"/>
                    <a:pt x="7743" y="4738"/>
                    <a:pt x="7561" y="4829"/>
                  </a:cubicBezTo>
                  <a:lnTo>
                    <a:pt x="4505" y="1773"/>
                  </a:lnTo>
                  <a:cubicBezTo>
                    <a:pt x="4757" y="1269"/>
                    <a:pt x="4631" y="733"/>
                    <a:pt x="4285" y="355"/>
                  </a:cubicBezTo>
                  <a:cubicBezTo>
                    <a:pt x="4048" y="119"/>
                    <a:pt x="3733" y="1"/>
                    <a:pt x="34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872;p79">
              <a:extLst>
                <a:ext uri="{FF2B5EF4-FFF2-40B4-BE49-F238E27FC236}">
                  <a16:creationId xmlns:a16="http://schemas.microsoft.com/office/drawing/2014/main" id="{71589D67-272F-4122-BF82-0336AEF8A645}"/>
                </a:ext>
              </a:extLst>
            </p:cNvPr>
            <p:cNvSpPr/>
            <p:nvPr/>
          </p:nvSpPr>
          <p:spPr>
            <a:xfrm>
              <a:off x="-63679950" y="4233850"/>
              <a:ext cx="177250" cy="177250"/>
            </a:xfrm>
            <a:custGeom>
              <a:avLst/>
              <a:gdLst/>
              <a:ahLst/>
              <a:cxnLst/>
              <a:rect l="l" t="t" r="r" b="b"/>
              <a:pathLst>
                <a:path w="7090" h="7090" extrusionOk="0">
                  <a:moveTo>
                    <a:pt x="5325" y="1"/>
                  </a:moveTo>
                  <a:lnTo>
                    <a:pt x="4160" y="1166"/>
                  </a:lnTo>
                  <a:cubicBezTo>
                    <a:pt x="4081" y="1088"/>
                    <a:pt x="3971" y="1048"/>
                    <a:pt x="3860" y="1048"/>
                  </a:cubicBezTo>
                  <a:cubicBezTo>
                    <a:pt x="3750" y="1048"/>
                    <a:pt x="3640" y="1088"/>
                    <a:pt x="3561" y="1166"/>
                  </a:cubicBezTo>
                  <a:lnTo>
                    <a:pt x="474" y="4254"/>
                  </a:lnTo>
                  <a:cubicBezTo>
                    <a:pt x="159" y="4569"/>
                    <a:pt x="1" y="4947"/>
                    <a:pt x="1" y="5419"/>
                  </a:cubicBezTo>
                  <a:cubicBezTo>
                    <a:pt x="1" y="5861"/>
                    <a:pt x="159" y="6302"/>
                    <a:pt x="474" y="6617"/>
                  </a:cubicBezTo>
                  <a:cubicBezTo>
                    <a:pt x="789" y="6932"/>
                    <a:pt x="1214" y="7089"/>
                    <a:pt x="1639" y="7089"/>
                  </a:cubicBezTo>
                  <a:cubicBezTo>
                    <a:pt x="2065" y="7089"/>
                    <a:pt x="2490" y="6932"/>
                    <a:pt x="2805" y="6617"/>
                  </a:cubicBezTo>
                  <a:lnTo>
                    <a:pt x="5892" y="3529"/>
                  </a:lnTo>
                  <a:cubicBezTo>
                    <a:pt x="6081" y="3372"/>
                    <a:pt x="6081" y="3088"/>
                    <a:pt x="5924" y="2931"/>
                  </a:cubicBezTo>
                  <a:lnTo>
                    <a:pt x="7090" y="1765"/>
                  </a:lnTo>
                  <a:lnTo>
                    <a:pt x="532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9873;p79">
              <a:extLst>
                <a:ext uri="{FF2B5EF4-FFF2-40B4-BE49-F238E27FC236}">
                  <a16:creationId xmlns:a16="http://schemas.microsoft.com/office/drawing/2014/main" id="{4E830DBF-2F6D-4210-B53F-F5CAC3174D17}"/>
                </a:ext>
              </a:extLst>
            </p:cNvPr>
            <p:cNvSpPr/>
            <p:nvPr/>
          </p:nvSpPr>
          <p:spPr>
            <a:xfrm>
              <a:off x="-63548400" y="4348850"/>
              <a:ext cx="185900" cy="62250"/>
            </a:xfrm>
            <a:custGeom>
              <a:avLst/>
              <a:gdLst/>
              <a:ahLst/>
              <a:cxnLst/>
              <a:rect l="l" t="t" r="r" b="b"/>
              <a:pathLst>
                <a:path w="7436" h="2490" extrusionOk="0">
                  <a:moveTo>
                    <a:pt x="2048" y="0"/>
                  </a:moveTo>
                  <a:cubicBezTo>
                    <a:pt x="1355" y="0"/>
                    <a:pt x="819" y="536"/>
                    <a:pt x="819" y="1229"/>
                  </a:cubicBezTo>
                  <a:lnTo>
                    <a:pt x="819" y="1639"/>
                  </a:lnTo>
                  <a:lnTo>
                    <a:pt x="410" y="1639"/>
                  </a:lnTo>
                  <a:cubicBezTo>
                    <a:pt x="189" y="1639"/>
                    <a:pt x="0" y="1859"/>
                    <a:pt x="0" y="2048"/>
                  </a:cubicBezTo>
                  <a:cubicBezTo>
                    <a:pt x="0" y="2269"/>
                    <a:pt x="189" y="2489"/>
                    <a:pt x="410" y="2489"/>
                  </a:cubicBezTo>
                  <a:lnTo>
                    <a:pt x="7026" y="2489"/>
                  </a:lnTo>
                  <a:cubicBezTo>
                    <a:pt x="7278" y="2489"/>
                    <a:pt x="7435" y="2269"/>
                    <a:pt x="7435" y="2048"/>
                  </a:cubicBezTo>
                  <a:cubicBezTo>
                    <a:pt x="7435" y="1859"/>
                    <a:pt x="7246" y="1639"/>
                    <a:pt x="6994" y="1639"/>
                  </a:cubicBezTo>
                  <a:lnTo>
                    <a:pt x="6616" y="1639"/>
                  </a:lnTo>
                  <a:lnTo>
                    <a:pt x="6616" y="1229"/>
                  </a:lnTo>
                  <a:cubicBezTo>
                    <a:pt x="6616" y="536"/>
                    <a:pt x="6049" y="0"/>
                    <a:pt x="535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990534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ОБЩЕСТВЕНЫЙ КОНТРОЛЬ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97739" y="692152"/>
            <a:ext cx="1118840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72528" y="931302"/>
            <a:ext cx="1173192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90545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ОБЩЕСТВЕННЫЙ КОНТРОЛЬ –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субъектов общественного контроля, осуществляемая в порядке и формах, которые установлены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Законом «Об общественном контроле» и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иными законами Республики Казахстан, направленная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АНАЛИЗ И ОЦЕНКУ АКТОВ И РЕШЕНИЙ ОБЪЕКТОВ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общественного контроля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СООТВЕТСТВИЕ ОБЩЕСТВЕННЫМ ИНТЕРЕСАМ</a:t>
            </a:r>
            <a:endParaRPr lang="kk-KZ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30046" y="4835242"/>
            <a:ext cx="101561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90545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бщественный контроль не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</a:t>
            </a:r>
            <a:endParaRPr lang="ru-RU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90545"/>
            <a:r>
              <a:rPr lang="ru-RU" sz="2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ПРОВЕРКОЙ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2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ПРОВЕРОЧНЫМ МЕРОПРИЯТИЕМ </a:t>
            </a:r>
            <a:endParaRPr lang="kk-KZ" sz="28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074260" y="2574846"/>
            <a:ext cx="98301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Общественный контроль может проводиться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РАЗЛИЧНЫХ ФОРМАХ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 общественного обсуждения, общественного мониторинга, общественной экспертизы, а также в других формах, установленных законодательством. </a:t>
            </a:r>
          </a:p>
        </p:txBody>
      </p:sp>
      <p:sp>
        <p:nvSpPr>
          <p:cNvPr id="27" name="稻壳儿小白白(http://dwz.cn/Wu2UP)"/>
          <p:cNvSpPr>
            <a:spLocks/>
          </p:cNvSpPr>
          <p:nvPr/>
        </p:nvSpPr>
        <p:spPr bwMode="auto">
          <a:xfrm>
            <a:off x="497739" y="4839692"/>
            <a:ext cx="1136628" cy="1010829"/>
          </a:xfrm>
          <a:custGeom>
            <a:avLst/>
            <a:gdLst>
              <a:gd name="T0" fmla="*/ 382891844 w 634"/>
              <a:gd name="T1" fmla="*/ 0 h 590"/>
              <a:gd name="T2" fmla="*/ 382891844 w 634"/>
              <a:gd name="T3" fmla="*/ 0 h 590"/>
              <a:gd name="T4" fmla="*/ 267829093 w 634"/>
              <a:gd name="T5" fmla="*/ 75221330 h 590"/>
              <a:gd name="T6" fmla="*/ 105311725 w 634"/>
              <a:gd name="T7" fmla="*/ 75221330 h 590"/>
              <a:gd name="T8" fmla="*/ 0 w 634"/>
              <a:gd name="T9" fmla="*/ 170373551 h 590"/>
              <a:gd name="T10" fmla="*/ 76708501 w 634"/>
              <a:gd name="T11" fmla="*/ 255238395 h 590"/>
              <a:gd name="T12" fmla="*/ 76708501 w 634"/>
              <a:gd name="T13" fmla="*/ 359391870 h 590"/>
              <a:gd name="T14" fmla="*/ 105311725 w 634"/>
              <a:gd name="T15" fmla="*/ 378678897 h 590"/>
              <a:gd name="T16" fmla="*/ 143665976 w 634"/>
              <a:gd name="T17" fmla="*/ 378678897 h 590"/>
              <a:gd name="T18" fmla="*/ 172268394 w 634"/>
              <a:gd name="T19" fmla="*/ 359391870 h 590"/>
              <a:gd name="T20" fmla="*/ 172268394 w 634"/>
              <a:gd name="T21" fmla="*/ 255238395 h 590"/>
              <a:gd name="T22" fmla="*/ 267829093 w 634"/>
              <a:gd name="T23" fmla="*/ 255238395 h 590"/>
              <a:gd name="T24" fmla="*/ 382891844 w 634"/>
              <a:gd name="T25" fmla="*/ 331102787 h 590"/>
              <a:gd name="T26" fmla="*/ 411495069 w 634"/>
              <a:gd name="T27" fmla="*/ 302814506 h 590"/>
              <a:gd name="T28" fmla="*/ 411495069 w 634"/>
              <a:gd name="T29" fmla="*/ 28288281 h 590"/>
              <a:gd name="T30" fmla="*/ 382891844 w 634"/>
              <a:gd name="T31" fmla="*/ 0 h 590"/>
              <a:gd name="T32" fmla="*/ 143665976 w 634"/>
              <a:gd name="T33" fmla="*/ 340747102 h 590"/>
              <a:gd name="T34" fmla="*/ 143665976 w 634"/>
              <a:gd name="T35" fmla="*/ 340747102 h 590"/>
              <a:gd name="T36" fmla="*/ 134564803 w 634"/>
              <a:gd name="T37" fmla="*/ 359391870 h 590"/>
              <a:gd name="T38" fmla="*/ 115062751 w 634"/>
              <a:gd name="T39" fmla="*/ 359391870 h 590"/>
              <a:gd name="T40" fmla="*/ 105311725 w 634"/>
              <a:gd name="T41" fmla="*/ 340747102 h 590"/>
              <a:gd name="T42" fmla="*/ 105311725 w 634"/>
              <a:gd name="T43" fmla="*/ 255238395 h 590"/>
              <a:gd name="T44" fmla="*/ 143665976 w 634"/>
              <a:gd name="T45" fmla="*/ 255238395 h 590"/>
              <a:gd name="T46" fmla="*/ 143665976 w 634"/>
              <a:gd name="T47" fmla="*/ 340747102 h 590"/>
              <a:gd name="T48" fmla="*/ 210622644 w 634"/>
              <a:gd name="T49" fmla="*/ 226950114 h 590"/>
              <a:gd name="T50" fmla="*/ 210622644 w 634"/>
              <a:gd name="T51" fmla="*/ 226950114 h 590"/>
              <a:gd name="T52" fmla="*/ 105311725 w 634"/>
              <a:gd name="T53" fmla="*/ 226950114 h 590"/>
              <a:gd name="T54" fmla="*/ 28603224 w 634"/>
              <a:gd name="T55" fmla="*/ 170373551 h 590"/>
              <a:gd name="T56" fmla="*/ 105311725 w 634"/>
              <a:gd name="T57" fmla="*/ 104152673 h 590"/>
              <a:gd name="T58" fmla="*/ 210622644 w 634"/>
              <a:gd name="T59" fmla="*/ 104152673 h 590"/>
              <a:gd name="T60" fmla="*/ 210622644 w 634"/>
              <a:gd name="T61" fmla="*/ 226950114 h 590"/>
              <a:gd name="T62" fmla="*/ 267829093 w 634"/>
              <a:gd name="T63" fmla="*/ 226950114 h 590"/>
              <a:gd name="T64" fmla="*/ 267829093 w 634"/>
              <a:gd name="T65" fmla="*/ 226950114 h 590"/>
              <a:gd name="T66" fmla="*/ 230124696 w 634"/>
              <a:gd name="T67" fmla="*/ 226950114 h 590"/>
              <a:gd name="T68" fmla="*/ 230124696 w 634"/>
              <a:gd name="T69" fmla="*/ 104152673 h 590"/>
              <a:gd name="T70" fmla="*/ 267829093 w 634"/>
              <a:gd name="T71" fmla="*/ 104152673 h 590"/>
              <a:gd name="T72" fmla="*/ 267829093 w 634"/>
              <a:gd name="T73" fmla="*/ 226950114 h 590"/>
              <a:gd name="T74" fmla="*/ 382891844 w 634"/>
              <a:gd name="T75" fmla="*/ 302814506 h 590"/>
              <a:gd name="T76" fmla="*/ 382891844 w 634"/>
              <a:gd name="T77" fmla="*/ 302814506 h 590"/>
              <a:gd name="T78" fmla="*/ 297082171 w 634"/>
              <a:gd name="T79" fmla="*/ 246237943 h 590"/>
              <a:gd name="T80" fmla="*/ 297082171 w 634"/>
              <a:gd name="T81" fmla="*/ 94509159 h 590"/>
              <a:gd name="T82" fmla="*/ 382891844 w 634"/>
              <a:gd name="T83" fmla="*/ 28288281 h 590"/>
              <a:gd name="T84" fmla="*/ 382891844 w 634"/>
              <a:gd name="T85" fmla="*/ 302814506 h 59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634" h="590">
                <a:moveTo>
                  <a:pt x="589" y="0"/>
                </a:moveTo>
                <a:lnTo>
                  <a:pt x="589" y="0"/>
                </a:lnTo>
                <a:cubicBezTo>
                  <a:pt x="412" y="117"/>
                  <a:pt x="412" y="117"/>
                  <a:pt x="412" y="117"/>
                </a:cubicBezTo>
                <a:cubicBezTo>
                  <a:pt x="162" y="117"/>
                  <a:pt x="162" y="117"/>
                  <a:pt x="162" y="117"/>
                </a:cubicBezTo>
                <a:cubicBezTo>
                  <a:pt x="74" y="117"/>
                  <a:pt x="0" y="176"/>
                  <a:pt x="0" y="265"/>
                </a:cubicBezTo>
                <a:cubicBezTo>
                  <a:pt x="0" y="338"/>
                  <a:pt x="59" y="383"/>
                  <a:pt x="118" y="397"/>
                </a:cubicBezTo>
                <a:lnTo>
                  <a:pt x="118" y="559"/>
                </a:lnTo>
                <a:cubicBezTo>
                  <a:pt x="118" y="574"/>
                  <a:pt x="148" y="589"/>
                  <a:pt x="162" y="589"/>
                </a:cubicBezTo>
                <a:cubicBezTo>
                  <a:pt x="221" y="589"/>
                  <a:pt x="221" y="589"/>
                  <a:pt x="221" y="589"/>
                </a:cubicBezTo>
                <a:cubicBezTo>
                  <a:pt x="236" y="589"/>
                  <a:pt x="265" y="574"/>
                  <a:pt x="265" y="559"/>
                </a:cubicBezTo>
                <a:cubicBezTo>
                  <a:pt x="265" y="397"/>
                  <a:pt x="265" y="397"/>
                  <a:pt x="265" y="397"/>
                </a:cubicBezTo>
                <a:cubicBezTo>
                  <a:pt x="412" y="397"/>
                  <a:pt x="412" y="397"/>
                  <a:pt x="412" y="397"/>
                </a:cubicBezTo>
                <a:cubicBezTo>
                  <a:pt x="589" y="515"/>
                  <a:pt x="589" y="515"/>
                  <a:pt x="589" y="515"/>
                </a:cubicBezTo>
                <a:cubicBezTo>
                  <a:pt x="619" y="515"/>
                  <a:pt x="633" y="500"/>
                  <a:pt x="633" y="471"/>
                </a:cubicBezTo>
                <a:cubicBezTo>
                  <a:pt x="633" y="44"/>
                  <a:pt x="633" y="44"/>
                  <a:pt x="633" y="44"/>
                </a:cubicBezTo>
                <a:cubicBezTo>
                  <a:pt x="633" y="29"/>
                  <a:pt x="619" y="0"/>
                  <a:pt x="589" y="0"/>
                </a:cubicBezTo>
                <a:close/>
                <a:moveTo>
                  <a:pt x="221" y="530"/>
                </a:moveTo>
                <a:lnTo>
                  <a:pt x="221" y="530"/>
                </a:lnTo>
                <a:cubicBezTo>
                  <a:pt x="221" y="545"/>
                  <a:pt x="207" y="559"/>
                  <a:pt x="207" y="559"/>
                </a:cubicBezTo>
                <a:cubicBezTo>
                  <a:pt x="177" y="559"/>
                  <a:pt x="177" y="559"/>
                  <a:pt x="177" y="559"/>
                </a:cubicBezTo>
                <a:cubicBezTo>
                  <a:pt x="177" y="559"/>
                  <a:pt x="162" y="545"/>
                  <a:pt x="162" y="530"/>
                </a:cubicBezTo>
                <a:cubicBezTo>
                  <a:pt x="162" y="397"/>
                  <a:pt x="162" y="397"/>
                  <a:pt x="162" y="397"/>
                </a:cubicBezTo>
                <a:cubicBezTo>
                  <a:pt x="162" y="397"/>
                  <a:pt x="207" y="397"/>
                  <a:pt x="221" y="397"/>
                </a:cubicBezTo>
                <a:lnTo>
                  <a:pt x="221" y="530"/>
                </a:lnTo>
                <a:close/>
                <a:moveTo>
                  <a:pt x="324" y="353"/>
                </a:moveTo>
                <a:lnTo>
                  <a:pt x="324" y="353"/>
                </a:lnTo>
                <a:cubicBezTo>
                  <a:pt x="162" y="353"/>
                  <a:pt x="162" y="353"/>
                  <a:pt x="162" y="353"/>
                </a:cubicBezTo>
                <a:cubicBezTo>
                  <a:pt x="118" y="353"/>
                  <a:pt x="44" y="353"/>
                  <a:pt x="44" y="265"/>
                </a:cubicBezTo>
                <a:cubicBezTo>
                  <a:pt x="44" y="176"/>
                  <a:pt x="118" y="162"/>
                  <a:pt x="162" y="162"/>
                </a:cubicBezTo>
                <a:cubicBezTo>
                  <a:pt x="324" y="162"/>
                  <a:pt x="324" y="162"/>
                  <a:pt x="324" y="162"/>
                </a:cubicBezTo>
                <a:lnTo>
                  <a:pt x="324" y="353"/>
                </a:lnTo>
                <a:close/>
                <a:moveTo>
                  <a:pt x="412" y="353"/>
                </a:moveTo>
                <a:lnTo>
                  <a:pt x="412" y="353"/>
                </a:lnTo>
                <a:cubicBezTo>
                  <a:pt x="354" y="353"/>
                  <a:pt x="354" y="353"/>
                  <a:pt x="354" y="353"/>
                </a:cubicBezTo>
                <a:cubicBezTo>
                  <a:pt x="354" y="162"/>
                  <a:pt x="354" y="162"/>
                  <a:pt x="354" y="162"/>
                </a:cubicBezTo>
                <a:cubicBezTo>
                  <a:pt x="412" y="162"/>
                  <a:pt x="412" y="162"/>
                  <a:pt x="412" y="162"/>
                </a:cubicBezTo>
                <a:cubicBezTo>
                  <a:pt x="412" y="162"/>
                  <a:pt x="412" y="338"/>
                  <a:pt x="412" y="353"/>
                </a:cubicBezTo>
                <a:close/>
                <a:moveTo>
                  <a:pt x="589" y="471"/>
                </a:moveTo>
                <a:lnTo>
                  <a:pt x="589" y="471"/>
                </a:lnTo>
                <a:cubicBezTo>
                  <a:pt x="457" y="383"/>
                  <a:pt x="457" y="383"/>
                  <a:pt x="457" y="383"/>
                </a:cubicBezTo>
                <a:cubicBezTo>
                  <a:pt x="457" y="353"/>
                  <a:pt x="457" y="162"/>
                  <a:pt x="457" y="147"/>
                </a:cubicBezTo>
                <a:cubicBezTo>
                  <a:pt x="589" y="44"/>
                  <a:pt x="589" y="44"/>
                  <a:pt x="589" y="44"/>
                </a:cubicBezTo>
                <a:cubicBezTo>
                  <a:pt x="589" y="74"/>
                  <a:pt x="589" y="456"/>
                  <a:pt x="589" y="471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1908" tIns="60955" rIns="121908" bIns="60955" anchor="ctr"/>
          <a:lstStyle/>
          <a:p>
            <a:endParaRPr lang="zh-CN" altLang="en-US"/>
          </a:p>
        </p:txBody>
      </p:sp>
      <p:sp>
        <p:nvSpPr>
          <p:cNvPr id="29" name="稻壳儿小白白(http://dwz.cn/Wu2UP)"/>
          <p:cNvSpPr>
            <a:spLocks/>
          </p:cNvSpPr>
          <p:nvPr/>
        </p:nvSpPr>
        <p:spPr bwMode="auto">
          <a:xfrm>
            <a:off x="985831" y="2594786"/>
            <a:ext cx="1088429" cy="1173192"/>
          </a:xfrm>
          <a:custGeom>
            <a:avLst/>
            <a:gdLst>
              <a:gd name="T0" fmla="*/ 226011231 w 619"/>
              <a:gd name="T1" fmla="*/ 209316888 h 634"/>
              <a:gd name="T2" fmla="*/ 226011231 w 619"/>
              <a:gd name="T3" fmla="*/ 209316888 h 634"/>
              <a:gd name="T4" fmla="*/ 245219109 w 619"/>
              <a:gd name="T5" fmla="*/ 123393439 h 634"/>
              <a:gd name="T6" fmla="*/ 131893029 w 619"/>
              <a:gd name="T7" fmla="*/ 0 h 634"/>
              <a:gd name="T8" fmla="*/ 18567749 w 619"/>
              <a:gd name="T9" fmla="*/ 123393439 h 634"/>
              <a:gd name="T10" fmla="*/ 46739037 w 619"/>
              <a:gd name="T11" fmla="*/ 209316888 h 634"/>
              <a:gd name="T12" fmla="*/ 0 w 619"/>
              <a:gd name="T13" fmla="*/ 275859114 h 634"/>
              <a:gd name="T14" fmla="*/ 0 w 619"/>
              <a:gd name="T15" fmla="*/ 332711130 h 634"/>
              <a:gd name="T16" fmla="*/ 75550453 w 619"/>
              <a:gd name="T17" fmla="*/ 408943566 h 634"/>
              <a:gd name="T18" fmla="*/ 197839943 w 619"/>
              <a:gd name="T19" fmla="*/ 408943566 h 634"/>
              <a:gd name="T20" fmla="*/ 273390397 w 619"/>
              <a:gd name="T21" fmla="*/ 332711130 h 634"/>
              <a:gd name="T22" fmla="*/ 273390397 w 619"/>
              <a:gd name="T23" fmla="*/ 275859114 h 634"/>
              <a:gd name="T24" fmla="*/ 226011231 w 619"/>
              <a:gd name="T25" fmla="*/ 209316888 h 634"/>
              <a:gd name="T26" fmla="*/ 46739037 w 619"/>
              <a:gd name="T27" fmla="*/ 123393439 h 634"/>
              <a:gd name="T28" fmla="*/ 46739037 w 619"/>
              <a:gd name="T29" fmla="*/ 123393439 h 634"/>
              <a:gd name="T30" fmla="*/ 131893029 w 619"/>
              <a:gd name="T31" fmla="*/ 28426008 h 634"/>
              <a:gd name="T32" fmla="*/ 226011231 w 619"/>
              <a:gd name="T33" fmla="*/ 123393439 h 634"/>
              <a:gd name="T34" fmla="*/ 131893029 w 619"/>
              <a:gd name="T35" fmla="*/ 228052686 h 634"/>
              <a:gd name="T36" fmla="*/ 46739037 w 619"/>
              <a:gd name="T37" fmla="*/ 123393439 h 634"/>
              <a:gd name="T38" fmla="*/ 245219109 w 619"/>
              <a:gd name="T39" fmla="*/ 323666345 h 634"/>
              <a:gd name="T40" fmla="*/ 245219109 w 619"/>
              <a:gd name="T41" fmla="*/ 323666345 h 634"/>
              <a:gd name="T42" fmla="*/ 188235604 w 619"/>
              <a:gd name="T43" fmla="*/ 380518362 h 634"/>
              <a:gd name="T44" fmla="*/ 84513863 w 619"/>
              <a:gd name="T45" fmla="*/ 380518362 h 634"/>
              <a:gd name="T46" fmla="*/ 18567749 w 619"/>
              <a:gd name="T47" fmla="*/ 323666345 h 634"/>
              <a:gd name="T48" fmla="*/ 18567749 w 619"/>
              <a:gd name="T49" fmla="*/ 285550127 h 634"/>
              <a:gd name="T50" fmla="*/ 65946915 w 619"/>
              <a:gd name="T51" fmla="*/ 228052686 h 634"/>
              <a:gd name="T52" fmla="*/ 131893029 w 619"/>
              <a:gd name="T53" fmla="*/ 257124119 h 634"/>
              <a:gd name="T54" fmla="*/ 197839943 w 619"/>
              <a:gd name="T55" fmla="*/ 228052686 h 634"/>
              <a:gd name="T56" fmla="*/ 245219109 w 619"/>
              <a:gd name="T57" fmla="*/ 285550127 h 634"/>
              <a:gd name="T58" fmla="*/ 245219109 w 619"/>
              <a:gd name="T59" fmla="*/ 323666345 h 634"/>
              <a:gd name="T60" fmla="*/ 282353807 w 619"/>
              <a:gd name="T61" fmla="*/ 104658444 h 634"/>
              <a:gd name="T62" fmla="*/ 282353807 w 619"/>
              <a:gd name="T63" fmla="*/ 104658444 h 634"/>
              <a:gd name="T64" fmla="*/ 386075548 w 619"/>
              <a:gd name="T65" fmla="*/ 104658444 h 634"/>
              <a:gd name="T66" fmla="*/ 395679887 w 619"/>
              <a:gd name="T67" fmla="*/ 85277221 h 634"/>
              <a:gd name="T68" fmla="*/ 386075548 w 619"/>
              <a:gd name="T69" fmla="*/ 76232436 h 634"/>
              <a:gd name="T70" fmla="*/ 282353807 w 619"/>
              <a:gd name="T71" fmla="*/ 76232436 h 634"/>
              <a:gd name="T72" fmla="*/ 273390397 w 619"/>
              <a:gd name="T73" fmla="*/ 85277221 h 634"/>
              <a:gd name="T74" fmla="*/ 282353807 w 619"/>
              <a:gd name="T75" fmla="*/ 104658444 h 634"/>
              <a:gd name="T76" fmla="*/ 386075548 w 619"/>
              <a:gd name="T77" fmla="*/ 304285122 h 634"/>
              <a:gd name="T78" fmla="*/ 386075548 w 619"/>
              <a:gd name="T79" fmla="*/ 304285122 h 634"/>
              <a:gd name="T80" fmla="*/ 311166024 w 619"/>
              <a:gd name="T81" fmla="*/ 304285122 h 634"/>
              <a:gd name="T82" fmla="*/ 301561685 w 619"/>
              <a:gd name="T83" fmla="*/ 313976136 h 634"/>
              <a:gd name="T84" fmla="*/ 311166024 w 619"/>
              <a:gd name="T85" fmla="*/ 332711130 h 634"/>
              <a:gd name="T86" fmla="*/ 386075548 w 619"/>
              <a:gd name="T87" fmla="*/ 332711130 h 634"/>
              <a:gd name="T88" fmla="*/ 395679887 w 619"/>
              <a:gd name="T89" fmla="*/ 313976136 h 634"/>
              <a:gd name="T90" fmla="*/ 386075548 w 619"/>
              <a:gd name="T91" fmla="*/ 304285122 h 634"/>
              <a:gd name="T92" fmla="*/ 386075548 w 619"/>
              <a:gd name="T93" fmla="*/ 152465675 h 634"/>
              <a:gd name="T94" fmla="*/ 386075548 w 619"/>
              <a:gd name="T95" fmla="*/ 152465675 h 634"/>
              <a:gd name="T96" fmla="*/ 282353807 w 619"/>
              <a:gd name="T97" fmla="*/ 152465675 h 634"/>
              <a:gd name="T98" fmla="*/ 273390397 w 619"/>
              <a:gd name="T99" fmla="*/ 161510460 h 634"/>
              <a:gd name="T100" fmla="*/ 282353807 w 619"/>
              <a:gd name="T101" fmla="*/ 180891684 h 634"/>
              <a:gd name="T102" fmla="*/ 386075548 w 619"/>
              <a:gd name="T103" fmla="*/ 180891684 h 634"/>
              <a:gd name="T104" fmla="*/ 395679887 w 619"/>
              <a:gd name="T105" fmla="*/ 161510460 h 634"/>
              <a:gd name="T106" fmla="*/ 386075548 w 619"/>
              <a:gd name="T107" fmla="*/ 152465675 h 634"/>
              <a:gd name="T108" fmla="*/ 386075548 w 619"/>
              <a:gd name="T109" fmla="*/ 228052686 h 634"/>
              <a:gd name="T110" fmla="*/ 386075548 w 619"/>
              <a:gd name="T111" fmla="*/ 228052686 h 634"/>
              <a:gd name="T112" fmla="*/ 311166024 w 619"/>
              <a:gd name="T113" fmla="*/ 228052686 h 634"/>
              <a:gd name="T114" fmla="*/ 301561685 w 619"/>
              <a:gd name="T115" fmla="*/ 237742896 h 634"/>
              <a:gd name="T116" fmla="*/ 311166024 w 619"/>
              <a:gd name="T117" fmla="*/ 257124119 h 634"/>
              <a:gd name="T118" fmla="*/ 386075548 w 619"/>
              <a:gd name="T119" fmla="*/ 257124119 h 634"/>
              <a:gd name="T120" fmla="*/ 395679887 w 619"/>
              <a:gd name="T121" fmla="*/ 237742896 h 634"/>
              <a:gd name="T122" fmla="*/ 386075548 w 619"/>
              <a:gd name="T123" fmla="*/ 228052686 h 63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19" h="634">
                <a:moveTo>
                  <a:pt x="353" y="324"/>
                </a:moveTo>
                <a:lnTo>
                  <a:pt x="353" y="324"/>
                </a:lnTo>
                <a:cubicBezTo>
                  <a:pt x="368" y="280"/>
                  <a:pt x="383" y="250"/>
                  <a:pt x="383" y="191"/>
                </a:cubicBezTo>
                <a:cubicBezTo>
                  <a:pt x="383" y="89"/>
                  <a:pt x="309" y="0"/>
                  <a:pt x="206" y="0"/>
                </a:cubicBezTo>
                <a:cubicBezTo>
                  <a:pt x="118" y="0"/>
                  <a:pt x="29" y="89"/>
                  <a:pt x="29" y="191"/>
                </a:cubicBezTo>
                <a:cubicBezTo>
                  <a:pt x="29" y="250"/>
                  <a:pt x="44" y="280"/>
                  <a:pt x="73" y="324"/>
                </a:cubicBezTo>
                <a:cubicBezTo>
                  <a:pt x="29" y="339"/>
                  <a:pt x="0" y="383"/>
                  <a:pt x="0" y="427"/>
                </a:cubicBezTo>
                <a:cubicBezTo>
                  <a:pt x="0" y="515"/>
                  <a:pt x="0" y="515"/>
                  <a:pt x="0" y="515"/>
                </a:cubicBezTo>
                <a:cubicBezTo>
                  <a:pt x="0" y="574"/>
                  <a:pt x="44" y="633"/>
                  <a:pt x="118" y="633"/>
                </a:cubicBezTo>
                <a:cubicBezTo>
                  <a:pt x="309" y="633"/>
                  <a:pt x="309" y="633"/>
                  <a:pt x="309" y="633"/>
                </a:cubicBezTo>
                <a:cubicBezTo>
                  <a:pt x="368" y="633"/>
                  <a:pt x="427" y="574"/>
                  <a:pt x="427" y="515"/>
                </a:cubicBezTo>
                <a:cubicBezTo>
                  <a:pt x="427" y="427"/>
                  <a:pt x="427" y="427"/>
                  <a:pt x="427" y="427"/>
                </a:cubicBezTo>
                <a:cubicBezTo>
                  <a:pt x="427" y="383"/>
                  <a:pt x="398" y="339"/>
                  <a:pt x="353" y="324"/>
                </a:cubicBezTo>
                <a:close/>
                <a:moveTo>
                  <a:pt x="73" y="191"/>
                </a:moveTo>
                <a:lnTo>
                  <a:pt x="73" y="191"/>
                </a:lnTo>
                <a:cubicBezTo>
                  <a:pt x="73" y="103"/>
                  <a:pt x="132" y="44"/>
                  <a:pt x="206" y="44"/>
                </a:cubicBezTo>
                <a:cubicBezTo>
                  <a:pt x="280" y="44"/>
                  <a:pt x="353" y="103"/>
                  <a:pt x="353" y="191"/>
                </a:cubicBezTo>
                <a:cubicBezTo>
                  <a:pt x="353" y="280"/>
                  <a:pt x="280" y="353"/>
                  <a:pt x="206" y="353"/>
                </a:cubicBezTo>
                <a:cubicBezTo>
                  <a:pt x="132" y="353"/>
                  <a:pt x="73" y="280"/>
                  <a:pt x="73" y="191"/>
                </a:cubicBezTo>
                <a:close/>
                <a:moveTo>
                  <a:pt x="383" y="501"/>
                </a:moveTo>
                <a:lnTo>
                  <a:pt x="383" y="501"/>
                </a:lnTo>
                <a:cubicBezTo>
                  <a:pt x="383" y="545"/>
                  <a:pt x="339" y="589"/>
                  <a:pt x="294" y="589"/>
                </a:cubicBezTo>
                <a:cubicBezTo>
                  <a:pt x="132" y="589"/>
                  <a:pt x="132" y="589"/>
                  <a:pt x="132" y="589"/>
                </a:cubicBezTo>
                <a:cubicBezTo>
                  <a:pt x="73" y="589"/>
                  <a:pt x="29" y="545"/>
                  <a:pt x="29" y="501"/>
                </a:cubicBezTo>
                <a:cubicBezTo>
                  <a:pt x="29" y="442"/>
                  <a:pt x="29" y="442"/>
                  <a:pt x="29" y="442"/>
                </a:cubicBezTo>
                <a:cubicBezTo>
                  <a:pt x="29" y="398"/>
                  <a:pt x="59" y="368"/>
                  <a:pt x="103" y="353"/>
                </a:cubicBezTo>
                <a:cubicBezTo>
                  <a:pt x="132" y="383"/>
                  <a:pt x="177" y="398"/>
                  <a:pt x="206" y="398"/>
                </a:cubicBezTo>
                <a:cubicBezTo>
                  <a:pt x="250" y="398"/>
                  <a:pt x="280" y="383"/>
                  <a:pt x="309" y="353"/>
                </a:cubicBezTo>
                <a:cubicBezTo>
                  <a:pt x="353" y="368"/>
                  <a:pt x="383" y="398"/>
                  <a:pt x="383" y="442"/>
                </a:cubicBezTo>
                <a:lnTo>
                  <a:pt x="383" y="501"/>
                </a:lnTo>
                <a:close/>
                <a:moveTo>
                  <a:pt x="441" y="162"/>
                </a:moveTo>
                <a:lnTo>
                  <a:pt x="441" y="162"/>
                </a:lnTo>
                <a:cubicBezTo>
                  <a:pt x="603" y="162"/>
                  <a:pt x="603" y="162"/>
                  <a:pt x="603" y="162"/>
                </a:cubicBezTo>
                <a:cubicBezTo>
                  <a:pt x="618" y="162"/>
                  <a:pt x="618" y="148"/>
                  <a:pt x="618" y="132"/>
                </a:cubicBezTo>
                <a:cubicBezTo>
                  <a:pt x="618" y="132"/>
                  <a:pt x="618" y="118"/>
                  <a:pt x="603" y="118"/>
                </a:cubicBezTo>
                <a:cubicBezTo>
                  <a:pt x="441" y="118"/>
                  <a:pt x="441" y="118"/>
                  <a:pt x="441" y="118"/>
                </a:cubicBezTo>
                <a:lnTo>
                  <a:pt x="427" y="132"/>
                </a:lnTo>
                <a:cubicBezTo>
                  <a:pt x="427" y="148"/>
                  <a:pt x="441" y="162"/>
                  <a:pt x="441" y="162"/>
                </a:cubicBezTo>
                <a:close/>
                <a:moveTo>
                  <a:pt x="603" y="471"/>
                </a:moveTo>
                <a:lnTo>
                  <a:pt x="603" y="471"/>
                </a:lnTo>
                <a:cubicBezTo>
                  <a:pt x="486" y="471"/>
                  <a:pt x="486" y="471"/>
                  <a:pt x="486" y="471"/>
                </a:cubicBezTo>
                <a:cubicBezTo>
                  <a:pt x="471" y="471"/>
                  <a:pt x="471" y="486"/>
                  <a:pt x="471" y="486"/>
                </a:cubicBezTo>
                <a:cubicBezTo>
                  <a:pt x="471" y="501"/>
                  <a:pt x="471" y="515"/>
                  <a:pt x="486" y="515"/>
                </a:cubicBezTo>
                <a:cubicBezTo>
                  <a:pt x="603" y="515"/>
                  <a:pt x="603" y="515"/>
                  <a:pt x="603" y="515"/>
                </a:cubicBezTo>
                <a:cubicBezTo>
                  <a:pt x="618" y="515"/>
                  <a:pt x="618" y="501"/>
                  <a:pt x="618" y="486"/>
                </a:cubicBezTo>
                <a:cubicBezTo>
                  <a:pt x="618" y="486"/>
                  <a:pt x="618" y="471"/>
                  <a:pt x="603" y="471"/>
                </a:cubicBezTo>
                <a:close/>
                <a:moveTo>
                  <a:pt x="603" y="236"/>
                </a:moveTo>
                <a:lnTo>
                  <a:pt x="603" y="236"/>
                </a:lnTo>
                <a:cubicBezTo>
                  <a:pt x="441" y="236"/>
                  <a:pt x="441" y="236"/>
                  <a:pt x="441" y="236"/>
                </a:cubicBezTo>
                <a:lnTo>
                  <a:pt x="427" y="250"/>
                </a:lnTo>
                <a:cubicBezTo>
                  <a:pt x="427" y="265"/>
                  <a:pt x="441" y="280"/>
                  <a:pt x="441" y="280"/>
                </a:cubicBezTo>
                <a:cubicBezTo>
                  <a:pt x="603" y="280"/>
                  <a:pt x="603" y="280"/>
                  <a:pt x="603" y="280"/>
                </a:cubicBezTo>
                <a:cubicBezTo>
                  <a:pt x="618" y="280"/>
                  <a:pt x="618" y="265"/>
                  <a:pt x="618" y="250"/>
                </a:cubicBezTo>
                <a:cubicBezTo>
                  <a:pt x="618" y="250"/>
                  <a:pt x="618" y="236"/>
                  <a:pt x="603" y="236"/>
                </a:cubicBezTo>
                <a:close/>
                <a:moveTo>
                  <a:pt x="603" y="353"/>
                </a:moveTo>
                <a:lnTo>
                  <a:pt x="603" y="353"/>
                </a:lnTo>
                <a:cubicBezTo>
                  <a:pt x="486" y="353"/>
                  <a:pt x="486" y="353"/>
                  <a:pt x="486" y="353"/>
                </a:cubicBezTo>
                <a:cubicBezTo>
                  <a:pt x="471" y="353"/>
                  <a:pt x="471" y="368"/>
                  <a:pt x="471" y="368"/>
                </a:cubicBezTo>
                <a:cubicBezTo>
                  <a:pt x="471" y="383"/>
                  <a:pt x="471" y="398"/>
                  <a:pt x="486" y="398"/>
                </a:cubicBezTo>
                <a:cubicBezTo>
                  <a:pt x="603" y="398"/>
                  <a:pt x="603" y="398"/>
                  <a:pt x="603" y="398"/>
                </a:cubicBezTo>
                <a:cubicBezTo>
                  <a:pt x="618" y="398"/>
                  <a:pt x="618" y="383"/>
                  <a:pt x="618" y="368"/>
                </a:cubicBezTo>
                <a:cubicBezTo>
                  <a:pt x="618" y="368"/>
                  <a:pt x="618" y="353"/>
                  <a:pt x="603" y="353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1908" tIns="60955" rIns="121908" bIns="60955" anchor="ctr"/>
          <a:lstStyle/>
          <a:p>
            <a:endParaRPr lang="zh-CN" alt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2458803" y="3562337"/>
            <a:ext cx="86472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90545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Общественный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 осуществляться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90545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ОДНОВРЕМЕННО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НЕСКОЛЬКИХ ФОРМАХ</a:t>
            </a:r>
            <a:endParaRPr lang="kk-KZ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798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ОБЩЕСТВЕНЫЙ КОНТРОЛЬ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97739" y="692152"/>
            <a:ext cx="1118840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342744" y="3740820"/>
            <a:ext cx="88944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351821" y="5527482"/>
            <a:ext cx="88944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376702" y="1054497"/>
            <a:ext cx="88944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3364261" y="885784"/>
            <a:ext cx="0" cy="5665095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3665306" y="730820"/>
            <a:ext cx="699214" cy="702820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657811" y="5140738"/>
            <a:ext cx="699214" cy="702820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587C630E-10D8-420E-824C-D5BF4DFA66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3429" y="871423"/>
            <a:ext cx="415842" cy="426944"/>
          </a:xfrm>
          <a:prstGeom prst="rect">
            <a:avLst/>
          </a:prstGeom>
        </p:spPr>
      </p:pic>
      <p:grpSp>
        <p:nvGrpSpPr>
          <p:cNvPr id="2" name="Группа 1"/>
          <p:cNvGrpSpPr/>
          <p:nvPr/>
        </p:nvGrpSpPr>
        <p:grpSpPr>
          <a:xfrm>
            <a:off x="3612742" y="3389410"/>
            <a:ext cx="699214" cy="702820"/>
            <a:chOff x="3935730" y="3412212"/>
            <a:chExt cx="699214" cy="702820"/>
          </a:xfrm>
        </p:grpSpPr>
        <p:sp>
          <p:nvSpPr>
            <p:cNvPr id="14" name="Овал 13"/>
            <p:cNvSpPr/>
            <p:nvPr/>
          </p:nvSpPr>
          <p:spPr>
            <a:xfrm>
              <a:off x="3935730" y="3412212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9" name="Рисунок 18">
              <a:extLst>
                <a:ext uri="{FF2B5EF4-FFF2-40B4-BE49-F238E27FC236}">
                  <a16:creationId xmlns:a16="http://schemas.microsoft.com/office/drawing/2014/main" id="{A7576100-4B9C-4B13-94B7-254F614FB0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5514" y="3535756"/>
              <a:ext cx="517796" cy="488152"/>
            </a:xfrm>
            <a:prstGeom prst="rect">
              <a:avLst/>
            </a:prstGeom>
          </p:spPr>
        </p:pic>
      </p:grpSp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rgbClr val="4F81BD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681" y="5121638"/>
            <a:ext cx="1016782" cy="72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4357025" y="767676"/>
            <a:ext cx="50654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ГРАЖДАНЕ РЕСПУБЛИКИ КАЗАХСТАН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355181" y="3556975"/>
            <a:ext cx="47466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НЕКОММЕРЧЕСКИЕ ОРГАНИЗАЦИИ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409155" y="5176527"/>
            <a:ext cx="2532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ИНЫЕ СУБЪЕКТЫ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401740" y="3879062"/>
            <a:ext cx="7698398" cy="1109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4000"/>
              </a:lnSpc>
            </a:pPr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зарегистрированные в Республике Казахстан, за исключением </a:t>
            </a:r>
            <a:r>
              <a:rPr lang="kk-KZ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религиозных объединений,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некоммерческих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иностранным участием,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также деятельность которых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приостановлена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либо запрещена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соответствии с действующим законодательством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409155" y="5517811"/>
            <a:ext cx="730350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которым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предоставлено право или 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полномочия по осуществлению общественного контроля 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Общественные советы, Национальный превентивный механизм, Специальные мониторинговые группы и другие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1201389" y="2258999"/>
            <a:ext cx="982999" cy="918053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3290844"/>
            <a:ext cx="3385779" cy="138499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28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СУБЪЕКТЫ</a:t>
            </a:r>
            <a:endParaRPr lang="kk-KZ" sz="2800" b="1" dirty="0">
              <a:solidFill>
                <a:srgbClr val="00B05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defTabSz="690545"/>
            <a:r>
              <a:rPr lang="kk-K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ОБЩЕСТВЕНОГО КОНТРОЛЯ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401740" y="1071848"/>
            <a:ext cx="7676529" cy="2302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40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Субъектами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общественного контроля не могут быть::</a:t>
            </a:r>
            <a:endParaRPr lang="en-US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14000"/>
              </a:lnSpc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имеющие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непогашенную или неснятую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судимость;</a:t>
            </a:r>
          </a:p>
          <a:p>
            <a:pPr marL="285750" lvl="0" indent="-285750">
              <a:lnSpc>
                <a:spcPct val="114000"/>
              </a:lnSpc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лица, признанные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судом недееспособными или ограниченно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дееспособными;</a:t>
            </a:r>
          </a:p>
          <a:p>
            <a:pPr marL="285750" lvl="0" indent="-285750">
              <a:lnSpc>
                <a:spcPct val="114000"/>
              </a:lnSpc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лица, не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достигшие восемнадцатилетнего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возраста;</a:t>
            </a:r>
          </a:p>
          <a:p>
            <a:pPr marL="285750" lvl="0" indent="-285750">
              <a:lnSpc>
                <a:spcPct val="114000"/>
              </a:lnSpc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лица, состоящие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учете в организациях, оказывающих медицинскую помощь в области психического здоровья, по поводу психических, поведенческих расстройств (заболеваний), в том числе связанных с употреблением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психоактивных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веществ;</a:t>
            </a:r>
          </a:p>
          <a:p>
            <a:pPr marL="285750" lvl="0" indent="-285750">
              <a:lnSpc>
                <a:spcPct val="114000"/>
              </a:lnSpc>
              <a:buFontTx/>
              <a:buChar char="-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ица, ранее привлекавшийся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уголовной ответственности за совершение коррупционных правонарушений, экстремистских и террористических преступлений.</a:t>
            </a:r>
          </a:p>
        </p:txBody>
      </p:sp>
    </p:spTree>
    <p:extLst>
      <p:ext uri="{BB962C8B-B14F-4D97-AF65-F5344CB8AC3E}">
        <p14:creationId xmlns:p14="http://schemas.microsoft.com/office/powerpoint/2010/main" val="353172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ОБЩЕСТВЕНЫЙ КОНТРОЛЬ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3417025" y="1088571"/>
            <a:ext cx="458289" cy="4578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3414693" y="965216"/>
            <a:ext cx="0" cy="5665095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3321255"/>
            <a:ext cx="3387764" cy="138499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2800" b="1" dirty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ОБЪЕКТЫ</a:t>
            </a:r>
          </a:p>
          <a:p>
            <a:pPr algn="ctr" defTabSz="690545"/>
            <a:r>
              <a:rPr lang="kk-K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ОБЩЕСТВЕНОГО КОНТРОЛЯ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1202382" y="2263638"/>
            <a:ext cx="982999" cy="918053"/>
          </a:xfrm>
          <a:prstGeom prst="rect">
            <a:avLst/>
          </a:prstGeom>
        </p:spPr>
      </p:pic>
      <p:sp>
        <p:nvSpPr>
          <p:cNvPr id="29" name="Овал 28"/>
          <p:cNvSpPr/>
          <p:nvPr/>
        </p:nvSpPr>
        <p:spPr>
          <a:xfrm>
            <a:off x="3862546" y="803576"/>
            <a:ext cx="536154" cy="538919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11112" y="783659"/>
            <a:ext cx="4122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k-KZ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3849271" y="1660730"/>
            <a:ext cx="536154" cy="538919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911112" y="1659778"/>
            <a:ext cx="4122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k-KZ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3899103" y="2862289"/>
            <a:ext cx="536154" cy="538919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975196" y="2861988"/>
            <a:ext cx="4122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kk-KZ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3847809" y="5126459"/>
            <a:ext cx="536154" cy="538919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909650" y="5109178"/>
            <a:ext cx="4122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kk-KZ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98700" y="844716"/>
            <a:ext cx="784640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ОРГАНЫ, УЧРЕЖДЕНИЯ ИСПОЛНИТЕЛЬНОЙ ГОСУДАРСТВЕННОЙ ВЛАСТИ</a:t>
            </a:r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МЕСТНОГО ГОСУДАРСТВЕННОГО УПРАВЛЕНИЯ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(министерства, местные исполнительные и представительные органы (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акиматы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маслихаты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всех уровней)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398700" y="1686075"/>
            <a:ext cx="77851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ГОСУДАРСТВЕННЫЕ УЧРЕЖДЕНИЯ, НЕ ЯВЛЯЮЩИЕСЯ ГОСУДАРСТВЕННЫМИ ОРГАНАМИ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420715" y="3167205"/>
            <a:ext cx="752907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(государственные предприятия,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ТОО, АО,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том числе национальные управляющие холдинги, национальные холдинги, национальные компаний, учредителем, участником или </a:t>
            </a:r>
            <a:r>
              <a:rPr lang="ru-RU" sz="14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акционером которых является государство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также дочерние, зависимые и иные юридические лица, являющиеся аффилированными с ними в соответствии с законодательными актами РК)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445804" y="5195672"/>
            <a:ext cx="70436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ИСПОЛНИТЕЛИ ФУНКЦИЙ ЦЕНТРАЛЬНЫХ И (ИЛИ) МЕСТНЫХ ИСПОЛНИТЕЛЬНЫХ ОРГАНОВ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398685" y="2902068"/>
            <a:ext cx="59898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СУБЪЕКТЫ КВАЗИГОСУДАРСТВЕННОГО СЕКТОРА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3852266" y="4447918"/>
            <a:ext cx="536154" cy="538919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435256" y="4547586"/>
            <a:ext cx="72868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АВТОНОМНЫЕ ОРГАНИЗАЦИИ ОБРАЗОВАНИЯ </a:t>
            </a:r>
          </a:p>
          <a:p>
            <a:pPr lvl="0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(Назарбаев интеллектуальные школы в регионах, а также Назарбаев Университет) 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932880" y="4432117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kk-KZ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V="1">
            <a:off x="3402293" y="1949876"/>
            <a:ext cx="458289" cy="4578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3414693" y="4712799"/>
            <a:ext cx="458289" cy="4578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3414693" y="5391340"/>
            <a:ext cx="458289" cy="4578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3425890" y="3128469"/>
            <a:ext cx="458289" cy="4578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4406173" y="2153507"/>
            <a:ext cx="75290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объекты образования и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здравоохранения,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дошкольные организации, объекты физкультурно-оздоровительных учреждений и культуры, т.е. те учреждения, которые осуществляют свою деятельность за счет бюджетных средств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4420715" y="5842003"/>
            <a:ext cx="75290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некоммерческие организации, на которых возложено исполнение государственных функций за счет средств государственного бюджета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Например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специальные социальные услуги, ТОО (центры технического осмотра автомобилей и др.).</a:t>
            </a:r>
          </a:p>
        </p:txBody>
      </p:sp>
    </p:spTree>
    <p:extLst>
      <p:ext uri="{BB962C8B-B14F-4D97-AF65-F5344CB8AC3E}">
        <p14:creationId xmlns:p14="http://schemas.microsoft.com/office/powerpoint/2010/main" val="1361068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ФОРМЫ ОБЩЕСТВЕННОГО КОНТРОЛЯ</a:t>
            </a:r>
            <a:endParaRPr lang="ru-RU" sz="3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415251" y="4214186"/>
            <a:ext cx="3891030" cy="107721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ОБЩЕСТВЕННЫЙ МОНИТОРИНГ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414270" y="2700878"/>
            <a:ext cx="3891030" cy="107721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ОБЩЕСТВЕННАЯ ЭКСПЕРТИЗА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402599" y="1148671"/>
            <a:ext cx="3891030" cy="107721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ОБЩЕСТВЕННОЕ ОБСУЖДЕНИЕ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7230" y="4214186"/>
            <a:ext cx="66197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представляет собой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НАБЛЮДЕНИЕ ЗА ХОДОМ ДЕЯТЕЛЬНОСТИ ОБЪЕКТА ОБЩЕСТВЕННОГО КОНТРОЛЯ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затрагивающих права и законные интересы неограниченного круга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6249" y="2703723"/>
            <a:ext cx="66197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осуществляется в целях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АНАЛИЗА И ОБЩЕСТВЕННОЙ ОЦЕНКИ АКТОВ И РЕШЕНИЙ ОБЪЕКТОВ ОК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затрагивающих права и законные интересы неограниченного круга лиц.</a:t>
            </a:r>
          </a:p>
          <a:p>
            <a:pPr lvl="0" algn="just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84578" y="1042311"/>
            <a:ext cx="66197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проводится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целях организации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ПУБЛИЧНОГО РАССМОТРЕНИЯ АКТОВ И РЕШЕНИЙ ОБЪЕКТОВ ОК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затрагивающих права и законные интересы неограниченного круга лиц.</a:t>
            </a:r>
          </a:p>
          <a:p>
            <a:pPr algn="just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hevron2">
            <a:extLst>
              <a:ext uri="{FF2B5EF4-FFF2-40B4-BE49-F238E27FC236}">
                <a16:creationId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4865130" y="4348995"/>
            <a:ext cx="186417" cy="78257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206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15" name="Chevron2">
            <a:extLst>
              <a:ext uri="{FF2B5EF4-FFF2-40B4-BE49-F238E27FC236}">
                <a16:creationId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5052527" y="4328716"/>
            <a:ext cx="242393" cy="80880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0" name="Chevron2">
            <a:extLst>
              <a:ext uri="{FF2B5EF4-FFF2-40B4-BE49-F238E27FC236}">
                <a16:creationId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4865130" y="2802887"/>
            <a:ext cx="186417" cy="78257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206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1" name="Chevron2">
            <a:extLst>
              <a:ext uri="{FF2B5EF4-FFF2-40B4-BE49-F238E27FC236}">
                <a16:creationId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5052527" y="2782608"/>
            <a:ext cx="242393" cy="80880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4" name="Chevron2">
            <a:extLst>
              <a:ext uri="{FF2B5EF4-FFF2-40B4-BE49-F238E27FC236}">
                <a16:creationId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4853459" y="1319786"/>
            <a:ext cx="186417" cy="78257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206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5" name="Chevron2">
            <a:extLst>
              <a:ext uri="{FF2B5EF4-FFF2-40B4-BE49-F238E27FC236}">
                <a16:creationId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5040856" y="1299507"/>
            <a:ext cx="242393" cy="80880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684945" y="5611929"/>
            <a:ext cx="82972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 также в ФОРМАХ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УСТАНОВЛЕННЫХ ЗАКОНОДАТЕЛЬСТВОМ РЕСПУБЛИКИ КАЗАХСТАН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5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2463845" y="137302"/>
            <a:ext cx="7256193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ОБЩЕСТВЕННОЕ ОБСУЖДЕНИЕ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609600" y="1738492"/>
            <a:ext cx="1484734" cy="1353516"/>
            <a:chOff x="3879447" y="742802"/>
            <a:chExt cx="699214" cy="702820"/>
          </a:xfrm>
        </p:grpSpPr>
        <p:sp>
          <p:nvSpPr>
            <p:cNvPr id="5" name="Овал 4"/>
            <p:cNvSpPr/>
            <p:nvPr/>
          </p:nvSpPr>
          <p:spPr>
            <a:xfrm>
              <a:off x="3879447" y="742802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587C630E-10D8-420E-824C-D5BF4DFA6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3346" y="883405"/>
              <a:ext cx="415842" cy="426944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267058" y="3277475"/>
            <a:ext cx="2205049" cy="76944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1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СУБЪЕКТЫ</a:t>
            </a:r>
            <a:endParaRPr lang="kk-KZ" sz="1400" b="1" dirty="0">
              <a:solidFill>
                <a:srgbClr val="00B05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defTabSz="690545"/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ОБЩЕСТВЕНОГО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КОНТРОЛЯ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463845" y="2088447"/>
            <a:ext cx="2897035" cy="774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ТРИ </a:t>
            </a:r>
            <a:r>
              <a:rPr lang="kk-KZ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рабочих </a:t>
            </a:r>
            <a:r>
              <a:rPr lang="kk-KZ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дня </a:t>
            </a:r>
            <a:endParaRPr lang="ru-RU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59257" y="3229242"/>
            <a:ext cx="2170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азме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щают</a:t>
            </a: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СМИ</a:t>
            </a:r>
            <a:endParaRPr lang="ru-RU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5588377" y="1858933"/>
            <a:ext cx="1320307" cy="1233075"/>
          </a:xfrm>
          <a:prstGeom prst="rect">
            <a:avLst/>
          </a:prstGeom>
        </p:spPr>
      </p:pic>
      <p:sp>
        <p:nvSpPr>
          <p:cNvPr id="16" name="Левая фигурная скобка 15"/>
          <p:cNvSpPr/>
          <p:nvPr/>
        </p:nvSpPr>
        <p:spPr>
          <a:xfrm>
            <a:off x="7329573" y="1738492"/>
            <a:ext cx="718457" cy="2062408"/>
          </a:xfrm>
          <a:prstGeom prst="leftBrace">
            <a:avLst>
              <a:gd name="adj1" fmla="val 8333"/>
              <a:gd name="adj2" fmla="val 2944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750462" y="1933697"/>
            <a:ext cx="4226056" cy="1870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63550" algn="l"/>
              </a:tabLst>
            </a:pPr>
            <a:r>
              <a:rPr lang="kk-KZ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Тему;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63550" algn="l"/>
              </a:tabLst>
            </a:pPr>
            <a:r>
              <a:rPr lang="kk-KZ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Дату и время;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63550" algn="l"/>
              </a:tabLst>
            </a:pPr>
            <a:r>
              <a:rPr lang="kk-KZ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 проведения;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63550" algn="l"/>
              </a:tabLst>
            </a:pPr>
            <a:r>
              <a:rPr lang="kk-KZ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форме ОК;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63550" algn="l"/>
              </a:tabLst>
            </a:pPr>
            <a:r>
              <a:rPr lang="kk-KZ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информацию, относящуюся к предмету ОК</a:t>
            </a:r>
            <a:endParaRPr lang="ru-RU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трелка углом вверх 17"/>
          <p:cNvSpPr/>
          <p:nvPr/>
        </p:nvSpPr>
        <p:spPr>
          <a:xfrm rot="5400000">
            <a:off x="3420192" y="1832243"/>
            <a:ext cx="1319409" cy="6042152"/>
          </a:xfrm>
          <a:prstGeom prst="bentUpArrow">
            <a:avLst>
              <a:gd name="adj1" fmla="val 41739"/>
              <a:gd name="adj2" fmla="val 36566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12684" y="47199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</a:rPr>
              <a:t>за </a:t>
            </a:r>
            <a:r>
              <a:rPr lang="ru-RU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ПЯТЬ рабочих 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</a:rPr>
              <a:t>дней до даты проведения общественного обсуждения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329573" y="5786064"/>
            <a:ext cx="37514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УВЕДОМЛЯЕТ И ПРИГЛАШАЕТ </a:t>
            </a: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представителей 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объектов общественного контроля </a:t>
            </a:r>
          </a:p>
        </p:txBody>
      </p:sp>
      <p:pic>
        <p:nvPicPr>
          <p:cNvPr id="64" name="Рисунок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3345" y="4325525"/>
            <a:ext cx="1435264" cy="143526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43142" y="843246"/>
            <a:ext cx="11726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Проводится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целях организации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ПУБЛИЧНОГО РАССМОТРЕНИЯ АКТОВ И РЕШЕНИЙ ОБЪЕКТОВ ОК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затрагивающих права и законные интересы неограниченного круга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729309" y="1495546"/>
            <a:ext cx="10491298" cy="23495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01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5163</TotalTime>
  <Words>1161</Words>
  <Application>Microsoft Office PowerPoint</Application>
  <PresentationFormat>Широкоэкранный</PresentationFormat>
  <Paragraphs>187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7" baseType="lpstr">
      <vt:lpstr>ＭＳ Ｐゴシック</vt:lpstr>
      <vt:lpstr>Arial</vt:lpstr>
      <vt:lpstr>Arial Narrow</vt:lpstr>
      <vt:lpstr>Calibri</vt:lpstr>
      <vt:lpstr>Calibri Light</vt:lpstr>
      <vt:lpstr>等线</vt:lpstr>
      <vt:lpstr>Segoe UI</vt:lpstr>
      <vt:lpstr>Segoe UI Light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Талгат Ахмадиев</cp:lastModifiedBy>
  <cp:revision>279</cp:revision>
  <cp:lastPrinted>2024-04-16T07:12:40Z</cp:lastPrinted>
  <dcterms:created xsi:type="dcterms:W3CDTF">2021-04-27T12:05:35Z</dcterms:created>
  <dcterms:modified xsi:type="dcterms:W3CDTF">2024-04-16T07:18:55Z</dcterms:modified>
</cp:coreProperties>
</file>